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6" r:id="rId21"/>
    <p:sldId id="297" r:id="rId22"/>
    <p:sldId id="298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DF88A-3701-4B5F-84C1-B394F6CA44D8}" type="datetimeFigureOut">
              <a:rPr lang="en-IN" smtClean="0"/>
              <a:t>24-09-2025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369EF-FAB4-4550-BD42-3895E53AA4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624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69EF-FAB4-4550-BD42-3895E53AA4E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9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747" y="380441"/>
            <a:ext cx="8874505" cy="75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690" y="1488185"/>
            <a:ext cx="3667760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527" y="6611917"/>
            <a:ext cx="61087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13" Type="http://schemas.openxmlformats.org/officeDocument/2006/relationships/image" Target="../media/image89.png"/><Relationship Id="rId18" Type="http://schemas.openxmlformats.org/officeDocument/2006/relationships/image" Target="../media/image94.jpg"/><Relationship Id="rId26" Type="http://schemas.openxmlformats.org/officeDocument/2006/relationships/image" Target="../media/image102.jp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jp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image" Target="../media/image10.jpg"/><Relationship Id="rId16" Type="http://schemas.openxmlformats.org/officeDocument/2006/relationships/image" Target="../media/image92.jpg"/><Relationship Id="rId20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11" Type="http://schemas.openxmlformats.org/officeDocument/2006/relationships/image" Target="../media/image87.png"/><Relationship Id="rId24" Type="http://schemas.openxmlformats.org/officeDocument/2006/relationships/image" Target="../media/image100.jp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10" Type="http://schemas.openxmlformats.org/officeDocument/2006/relationships/image" Target="../media/image86.jpg"/><Relationship Id="rId19" Type="http://schemas.openxmlformats.org/officeDocument/2006/relationships/image" Target="../media/image95.png"/><Relationship Id="rId4" Type="http://schemas.openxmlformats.org/officeDocument/2006/relationships/image" Target="../media/image80.jpg"/><Relationship Id="rId9" Type="http://schemas.openxmlformats.org/officeDocument/2006/relationships/image" Target="../media/image85.png"/><Relationship Id="rId14" Type="http://schemas.openxmlformats.org/officeDocument/2006/relationships/image" Target="../media/image90.jpg"/><Relationship Id="rId22" Type="http://schemas.openxmlformats.org/officeDocument/2006/relationships/image" Target="../media/image9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daybollywood.in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13" Type="http://schemas.openxmlformats.org/officeDocument/2006/relationships/image" Target="../media/image113.png"/><Relationship Id="rId3" Type="http://schemas.openxmlformats.org/officeDocument/2006/relationships/image" Target="../media/image10.jpg"/><Relationship Id="rId7" Type="http://schemas.openxmlformats.org/officeDocument/2006/relationships/image" Target="../media/image107.jpg"/><Relationship Id="rId12" Type="http://schemas.openxmlformats.org/officeDocument/2006/relationships/image" Target="../media/image112.jpg"/><Relationship Id="rId2" Type="http://schemas.openxmlformats.org/officeDocument/2006/relationships/hyperlink" Target="http://www.waytostardo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jpg"/><Relationship Id="rId10" Type="http://schemas.openxmlformats.org/officeDocument/2006/relationships/image" Target="../media/image110.jp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jpg"/><Relationship Id="rId5" Type="http://schemas.openxmlformats.org/officeDocument/2006/relationships/image" Target="../media/image126.jpg"/><Relationship Id="rId4" Type="http://schemas.openxmlformats.org/officeDocument/2006/relationships/image" Target="../media/image1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yTOstardom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daybollywood.in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png"/><Relationship Id="rId4" Type="http://schemas.openxmlformats.org/officeDocument/2006/relationships/image" Target="../media/image14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9.png"/><Relationship Id="rId4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bgilfilms.com/" TargetMode="External"/><Relationship Id="rId5" Type="http://schemas.openxmlformats.org/officeDocument/2006/relationships/image" Target="../media/image172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openxmlformats.org/officeDocument/2006/relationships/image" Target="../media/image4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" Type="http://schemas.openxmlformats.org/officeDocument/2006/relationships/image" Target="../media/image10.jp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jpg"/><Relationship Id="rId18" Type="http://schemas.openxmlformats.org/officeDocument/2006/relationships/image" Target="../media/image5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12" Type="http://schemas.openxmlformats.org/officeDocument/2006/relationships/image" Target="../media/image52.jpg"/><Relationship Id="rId17" Type="http://schemas.openxmlformats.org/officeDocument/2006/relationships/image" Target="../media/image57.jpg"/><Relationship Id="rId2" Type="http://schemas.openxmlformats.org/officeDocument/2006/relationships/image" Target="../media/image10.jpg"/><Relationship Id="rId16" Type="http://schemas.openxmlformats.org/officeDocument/2006/relationships/image" Target="../media/image5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jpg"/><Relationship Id="rId15" Type="http://schemas.openxmlformats.org/officeDocument/2006/relationships/image" Target="../media/image55.jp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Relationship Id="rId14" Type="http://schemas.openxmlformats.org/officeDocument/2006/relationships/image" Target="../media/image5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18" Type="http://schemas.openxmlformats.org/officeDocument/2006/relationships/image" Target="../media/image68.jpg"/><Relationship Id="rId3" Type="http://schemas.openxmlformats.org/officeDocument/2006/relationships/image" Target="../media/image59.png"/><Relationship Id="rId21" Type="http://schemas.openxmlformats.org/officeDocument/2006/relationships/image" Target="../media/image71.png"/><Relationship Id="rId7" Type="http://schemas.openxmlformats.org/officeDocument/2006/relationships/hyperlink" Target="http://images.google.com/imgres?imgurl=http%3A//bp2.blogger.com/_Qf9PP4NZtN0/Ro-AA7qiYGI/AAAAAAAAAh4/dOThxluWx98/s320/gangajal.jpg&amp;imgrefurl=http%3A//allwoods.blogspot.com/2007/07/watch-gangajal-hindi-movie-online.html&amp;h=261&amp;w=185&amp;sz=9&amp;hl=en&amp;start=4&amp;um=1&amp;tbnid=74H8ncLYeMeoAM%3A&amp;tbnh=112&amp;tbnw=79&amp;prev=/images%3Fq%3DGangajal&amp;um=1&amp;hl=en&amp;rlz=1T4SUNA_enIN247IN247" TargetMode="External"/><Relationship Id="rId12" Type="http://schemas.openxmlformats.org/officeDocument/2006/relationships/hyperlink" Target="http://images.google.com/imgres?imgurl=http%3A//www.123musiq.com/images/Risk.jpg&amp;imgrefurl=http%3A//www.123musiq.com/Risk.htm&amp;h=601&amp;w=500&amp;sz=100&amp;hl=en&amp;start=1&amp;um=1&amp;tbnid=tz1ujqB9MLBIfM%3A&amp;tbnh=135&amp;tbnw=112&amp;prev=/images%3Fq%3DRisk%2Bmovie&amp;um=1&amp;hl=en&amp;rlz=1T4SUNA_enIN247IN247" TargetMode="External"/><Relationship Id="rId17" Type="http://schemas.openxmlformats.org/officeDocument/2006/relationships/image" Target="../media/image67.png"/><Relationship Id="rId2" Type="http://schemas.openxmlformats.org/officeDocument/2006/relationships/hyperlink" Target="http://images.google.com/imgres?imgurl=http%3A//www.amitabhbachchan.net/v2/bd/img/mov/sarkar_big.jpg&amp;imgrefurl=http%3A//www.amitabhbachchan.net/v2/ab/stc/mov/s/162.shtml&amp;h=240&amp;w=320&amp;sz=12&amp;hl=en&amp;start=4&amp;um=1&amp;tbnid=9AP6FHeSd1wP2M%3A&amp;tbnh=89&amp;tbnw=118&amp;prev=/images%3Fq%3DSarkar&amp;um=1&amp;hl=en&amp;rlz=1T4SUNA_enIN247IN247&amp;sa=N" TargetMode="External"/><Relationship Id="rId16" Type="http://schemas.openxmlformats.org/officeDocument/2006/relationships/image" Target="../media/image10.jp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hyperlink" Target="http://images.google.com/imgres?imgurl=http%3A//www.molodezhnaja.ch/asia/apaharan.jpg&amp;imgrefurl=http%3A//www.molodezhnaja.ch/apaharan.htm&amp;h=350&amp;w=264&amp;sz=27&amp;hl=en&amp;start=1&amp;um=1&amp;tbnid=I46WGH5vdTS_zM%3A&amp;tbnh=120&amp;tbnw=91&amp;prev=/images%3Fq%3Dapaharan&amp;um=1&amp;hl=en&amp;rlz=1T4SUNA_enIN247IN247" TargetMode="External"/><Relationship Id="rId15" Type="http://schemas.openxmlformats.org/officeDocument/2006/relationships/image" Target="../media/image66.png"/><Relationship Id="rId10" Type="http://schemas.openxmlformats.org/officeDocument/2006/relationships/image" Target="../media/image63.png"/><Relationship Id="rId19" Type="http://schemas.openxmlformats.org/officeDocument/2006/relationships/image" Target="../media/image69.png"/><Relationship Id="rId4" Type="http://schemas.openxmlformats.org/officeDocument/2006/relationships/image" Target="../media/image60.jpg"/><Relationship Id="rId9" Type="http://schemas.openxmlformats.org/officeDocument/2006/relationships/hyperlink" Target="http://images.google.com/imgres?imgurl=http%3A//www.kalyansuman.com/uploaded_images/Nishabd-769558.jpg&amp;imgrefurl=http%3A//www.kalyansuman.com/2007/06/moviereviewnishabd.html&amp;h=1006&amp;w=694&amp;sz=113&amp;hl=en&amp;start=2&amp;um=1&amp;tbnid=wstHspqy8zDt-M%3A&amp;tbnh=150&amp;tbnw=103&amp;prev=/images%3Fq%3DNishabd&amp;um=1&amp;hl=en&amp;rlz=1T4SUNA_enIN247IN247" TargetMode="External"/><Relationship Id="rId14" Type="http://schemas.openxmlformats.org/officeDocument/2006/relationships/hyperlink" Target="http://images.google.com/imgres?imgurl=http%3A//www.egothemag.com/archives/images/bollywood/mywifesmurder_main3.jpg&amp;imgrefurl=http%3A//www.egothemag.com/archives/2005/10/my_wifeas_murde.htm&amp;h=384&amp;w=584&amp;sz=51&amp;hl=en&amp;start=4&amp;um=1&amp;tbnid=oqr-dcAqsr0vSM%3A&amp;tbnh=89&amp;tbnw=135&amp;prev=/images%3Fq%3Dmy%2Bwife%27s%2Bmurder&amp;um=1&amp;hl=en&amp;rlz=1T4SUNA_enIN247IN247" TargetMode="External"/><Relationship Id="rId22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hyperlink" Target="http://www.bgilfilms.com/" TargetMode="External"/><Relationship Id="rId7" Type="http://schemas.openxmlformats.org/officeDocument/2006/relationships/image" Target="../media/image6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10" Type="http://schemas.openxmlformats.org/officeDocument/2006/relationships/image" Target="../media/image78.jpg"/><Relationship Id="rId4" Type="http://schemas.openxmlformats.org/officeDocument/2006/relationships/image" Target="../media/image73.jpg"/><Relationship Id="rId9" Type="http://schemas.openxmlformats.org/officeDocument/2006/relationships/image" Target="../media/image7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2860" y="-44832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7248" y="566927"/>
            <a:ext cx="5097780" cy="4038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0480"/>
            <a:ext cx="2760980" cy="1791970"/>
            <a:chOff x="0" y="30480"/>
            <a:chExt cx="2760980" cy="179197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0480"/>
              <a:ext cx="2760726" cy="1791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" y="228600"/>
              <a:ext cx="2310384" cy="12192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-12191" y="2054351"/>
            <a:ext cx="9168765" cy="4815840"/>
            <a:chOff x="-12191" y="2054351"/>
            <a:chExt cx="9168765" cy="481584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4879" y="2054351"/>
              <a:ext cx="3930141" cy="22111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7911" y="4267136"/>
              <a:ext cx="4817110" cy="23635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5488" y="2093975"/>
              <a:ext cx="4207510" cy="21714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5488" y="4267136"/>
              <a:ext cx="3393821" cy="23635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52800" y="1034872"/>
            <a:ext cx="481711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The Fusion of Tech &amp; </a:t>
            </a: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Entertainment</a:t>
            </a:r>
            <a:endParaRPr sz="1400" b="1" dirty="0">
              <a:latin typeface="Verdana"/>
              <a:cs typeface="Verdana"/>
            </a:endParaRPr>
          </a:p>
          <a:p>
            <a:pPr marL="60960" algn="ctr">
              <a:lnSpc>
                <a:spcPct val="100000"/>
              </a:lnSpc>
            </a:pPr>
            <a:endParaRPr lang="en-US" dirty="0">
              <a:solidFill>
                <a:srgbClr val="000099"/>
              </a:solidFill>
              <a:latin typeface="Franklin Gothic Medium"/>
              <a:cs typeface="Franklin Gothic Medium"/>
            </a:endParaRPr>
          </a:p>
          <a:p>
            <a:pPr marL="60960" algn="ctr">
              <a:lnSpc>
                <a:spcPct val="100000"/>
              </a:lnSpc>
            </a:pPr>
            <a:r>
              <a:rPr dirty="0">
                <a:solidFill>
                  <a:srgbClr val="000099"/>
                </a:solidFill>
                <a:latin typeface="Franklin Gothic Medium"/>
                <a:cs typeface="Franklin Gothic Medium"/>
              </a:rPr>
              <a:t>A</a:t>
            </a:r>
            <a:r>
              <a:rPr spc="65" dirty="0">
                <a:solidFill>
                  <a:srgbClr val="000099"/>
                </a:solidFill>
                <a:latin typeface="Franklin Gothic Medium"/>
                <a:cs typeface="Franklin Gothic Medium"/>
              </a:rPr>
              <a:t> </a:t>
            </a:r>
            <a:r>
              <a:rPr lang="en-US" spc="65" dirty="0">
                <a:solidFill>
                  <a:srgbClr val="000099"/>
                </a:solidFill>
                <a:latin typeface="Franklin Gothic Medium"/>
                <a:cs typeface="Franklin Gothic Medium"/>
              </a:rPr>
              <a:t>Quick Insight Into Technology in Entertainment </a:t>
            </a:r>
            <a:endParaRPr dirty="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6611" y="6629400"/>
            <a:ext cx="2029562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200" b="1" spc="-10" dirty="0">
                <a:solidFill>
                  <a:srgbClr val="FFFFFF"/>
                </a:solidFill>
                <a:latin typeface="Verdana"/>
                <a:cs typeface="Verdana"/>
              </a:rPr>
              <a:t>20250812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823086"/>
            <a:ext cx="8789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8415" algn="l"/>
              </a:tabLst>
            </a:pPr>
            <a:r>
              <a:rPr sz="2400" b="1" u="heavy" dirty="0">
                <a:solidFill>
                  <a:srgbClr val="04607A"/>
                </a:solidFill>
                <a:uFill>
                  <a:solidFill>
                    <a:srgbClr val="000099"/>
                  </a:solidFill>
                </a:uFill>
                <a:latin typeface="Constantia"/>
                <a:cs typeface="Constantia"/>
              </a:rPr>
              <a:t>	</a:t>
            </a:r>
            <a:r>
              <a:rPr sz="2400" b="1" u="heavy" spc="-10" dirty="0">
                <a:solidFill>
                  <a:srgbClr val="04607A"/>
                </a:solidFill>
                <a:uFill>
                  <a:solidFill>
                    <a:srgbClr val="000099"/>
                  </a:solidFill>
                </a:uFill>
                <a:latin typeface="Constantia"/>
                <a:cs typeface="Constantia"/>
              </a:rPr>
              <a:t>Advertisement/</a:t>
            </a:r>
            <a:r>
              <a:rPr sz="2400" b="1" u="heavy" spc="-15" dirty="0">
                <a:solidFill>
                  <a:srgbClr val="04607A"/>
                </a:solidFill>
                <a:uFill>
                  <a:solidFill>
                    <a:srgbClr val="000099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20" dirty="0">
                <a:solidFill>
                  <a:srgbClr val="04607A"/>
                </a:solidFill>
                <a:uFill>
                  <a:solidFill>
                    <a:srgbClr val="000099"/>
                  </a:solidFill>
                </a:uFill>
                <a:latin typeface="Constantia"/>
                <a:cs typeface="Constantia"/>
              </a:rPr>
              <a:t>Commercials</a:t>
            </a:r>
            <a:r>
              <a:rPr sz="2000" b="1" u="heavy" spc="-20" dirty="0">
                <a:solidFill>
                  <a:srgbClr val="04607A"/>
                </a:solidFill>
                <a:uFill>
                  <a:solidFill>
                    <a:srgbClr val="000099"/>
                  </a:solidFill>
                </a:uFill>
                <a:latin typeface="Constantia"/>
                <a:cs typeface="Constantia"/>
              </a:rPr>
              <a:t>/Product</a:t>
            </a:r>
            <a:r>
              <a:rPr sz="2000" b="1" u="heavy" spc="-5" dirty="0">
                <a:solidFill>
                  <a:srgbClr val="04607A"/>
                </a:solidFill>
                <a:uFill>
                  <a:solidFill>
                    <a:srgbClr val="000099"/>
                  </a:solidFill>
                </a:uFill>
                <a:latin typeface="Constantia"/>
                <a:cs typeface="Constantia"/>
              </a:rPr>
              <a:t> </a:t>
            </a:r>
            <a:r>
              <a:rPr sz="2000" b="1" u="heavy" spc="-10" dirty="0">
                <a:solidFill>
                  <a:srgbClr val="04607A"/>
                </a:solidFill>
                <a:uFill>
                  <a:solidFill>
                    <a:srgbClr val="000099"/>
                  </a:solidFill>
                </a:uFill>
                <a:latin typeface="Constantia"/>
                <a:cs typeface="Constantia"/>
              </a:rPr>
              <a:t>Launch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1551813"/>
            <a:ext cx="3959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Font typeface="Wingdings"/>
              <a:buChar char=""/>
              <a:tabLst>
                <a:tab pos="286385" algn="l"/>
                <a:tab pos="884555" algn="l"/>
                <a:tab pos="2219960" algn="l"/>
                <a:tab pos="2994025" algn="l"/>
              </a:tabLst>
            </a:pPr>
            <a:r>
              <a:rPr sz="1800" spc="-25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000099"/>
                </a:solidFill>
                <a:latin typeface="Arial MT"/>
                <a:cs typeface="Arial MT"/>
              </a:rPr>
              <a:t>company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000099"/>
                </a:solidFill>
                <a:latin typeface="Arial MT"/>
                <a:cs typeface="Arial MT"/>
              </a:rPr>
              <a:t>has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000099"/>
                </a:solidFill>
                <a:latin typeface="Arial MT"/>
                <a:cs typeface="Arial MT"/>
              </a:rPr>
              <a:t>produced</a:t>
            </a:r>
            <a:endParaRPr sz="1800">
              <a:latin typeface="Arial MT"/>
              <a:cs typeface="Arial MT"/>
            </a:endParaRPr>
          </a:p>
          <a:p>
            <a:pPr marL="287020">
              <a:lnSpc>
                <a:spcPct val="100000"/>
              </a:lnSpc>
              <a:tabLst>
                <a:tab pos="1805305" algn="l"/>
              </a:tabLst>
            </a:pPr>
            <a:r>
              <a:rPr sz="1800" spc="-10" dirty="0">
                <a:solidFill>
                  <a:srgbClr val="000099"/>
                </a:solidFill>
                <a:latin typeface="Arial MT"/>
                <a:cs typeface="Arial MT"/>
              </a:rPr>
              <a:t>Commercials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000099"/>
                </a:solidFill>
                <a:latin typeface="Arial MT"/>
                <a:cs typeface="Arial MT"/>
              </a:rPr>
              <a:t>for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5708" y="1825828"/>
            <a:ext cx="1720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3340" algn="l"/>
              </a:tabLst>
            </a:pPr>
            <a:r>
              <a:rPr sz="1800" spc="-10" dirty="0">
                <a:solidFill>
                  <a:srgbClr val="000099"/>
                </a:solidFill>
                <a:latin typeface="Arial MT"/>
                <a:cs typeface="Arial MT"/>
              </a:rPr>
              <a:t>Corporates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9164" y="2100834"/>
            <a:ext cx="3686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also</a:t>
            </a:r>
            <a:r>
              <a:rPr sz="1800" spc="1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launched</a:t>
            </a:r>
            <a:r>
              <a:rPr sz="1800" spc="16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them</a:t>
            </a:r>
            <a:r>
              <a:rPr sz="1800" spc="1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through</a:t>
            </a:r>
            <a:r>
              <a:rPr sz="1800" spc="1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sz="1800" spc="1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000099"/>
                </a:solidFill>
                <a:latin typeface="Arial MT"/>
                <a:cs typeface="Arial MT"/>
              </a:rPr>
              <a:t>well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designed</a:t>
            </a:r>
            <a:r>
              <a:rPr sz="1800" spc="2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campaign</a:t>
            </a:r>
            <a:r>
              <a:rPr sz="1800" spc="20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on</a:t>
            </a:r>
            <a:r>
              <a:rPr sz="1800" spc="2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various</a:t>
            </a:r>
            <a:r>
              <a:rPr sz="1800" spc="2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00099"/>
                </a:solidFill>
                <a:latin typeface="Arial MT"/>
                <a:cs typeface="Arial MT"/>
              </a:rPr>
              <a:t>TV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channels;</a:t>
            </a:r>
            <a:r>
              <a:rPr sz="1800" spc="350" dirty="0">
                <a:solidFill>
                  <a:srgbClr val="000099"/>
                </a:solidFill>
                <a:latin typeface="Arial MT"/>
                <a:cs typeface="Arial MT"/>
              </a:rPr>
              <a:t>   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Some</a:t>
            </a:r>
            <a:r>
              <a:rPr sz="1800" spc="3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of</a:t>
            </a:r>
            <a:r>
              <a:rPr sz="1800" spc="3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sz="1800" spc="3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Arial MT"/>
                <a:cs typeface="Arial MT"/>
              </a:rPr>
              <a:t>projects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are being</a:t>
            </a:r>
            <a:r>
              <a:rPr sz="18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depicted</a:t>
            </a:r>
            <a:r>
              <a:rPr sz="1800" spc="-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0099"/>
                </a:solidFill>
                <a:latin typeface="Arial MT"/>
                <a:cs typeface="Arial MT"/>
              </a:rPr>
              <a:t>here</a:t>
            </a:r>
            <a:r>
              <a:rPr sz="18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000099"/>
                </a:solidFill>
                <a:latin typeface="Arial MT"/>
                <a:cs typeface="Arial MT"/>
              </a:rPr>
              <a:t>…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05384"/>
            <a:ext cx="1722120" cy="78333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-12191" y="1402080"/>
            <a:ext cx="9168765" cy="5468620"/>
            <a:chOff x="-12191" y="1402080"/>
            <a:chExt cx="9168765" cy="54686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4679" y="2667000"/>
              <a:ext cx="2179320" cy="1526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2865119"/>
              <a:ext cx="1676400" cy="9540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3167" y="2667000"/>
              <a:ext cx="2401189" cy="16483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1287" y="2865119"/>
              <a:ext cx="1828800" cy="10759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448" y="3925824"/>
              <a:ext cx="2300478" cy="16207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5567" y="4123944"/>
              <a:ext cx="1728215" cy="10485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82384" y="3950208"/>
              <a:ext cx="2261616" cy="15721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80503" y="4148328"/>
              <a:ext cx="1752600" cy="9997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12792" y="1402080"/>
              <a:ext cx="2324735" cy="16087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0911" y="1600200"/>
              <a:ext cx="1752599" cy="10363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1151" y="1402080"/>
              <a:ext cx="2212848" cy="16087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29272" y="1600200"/>
              <a:ext cx="1743455" cy="10363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90800" y="3916680"/>
              <a:ext cx="2285111" cy="16393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8919" y="4114800"/>
              <a:ext cx="1712976" cy="1066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0144" y="5251657"/>
              <a:ext cx="2279015" cy="160634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8263" y="5449824"/>
              <a:ext cx="1706880" cy="10668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1480" y="3916680"/>
              <a:ext cx="2324735" cy="16393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9599" y="4114800"/>
              <a:ext cx="1752600" cy="1066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42031" y="5288297"/>
              <a:ext cx="2291461" cy="15690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40152" y="5486400"/>
              <a:ext cx="1719072" cy="9966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06111" y="5291291"/>
              <a:ext cx="2300478" cy="15631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04231" y="5489447"/>
              <a:ext cx="1728215" cy="9906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82384" y="5288297"/>
              <a:ext cx="2261616" cy="156908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80503" y="5486400"/>
              <a:ext cx="1752600" cy="9966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0808" y="1338072"/>
            <a:ext cx="4038599" cy="52151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62242" y="887094"/>
            <a:ext cx="26663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TODAY</a:t>
            </a:r>
            <a:r>
              <a:rPr sz="2000" b="1" spc="11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30" dirty="0">
                <a:solidFill>
                  <a:srgbClr val="04607A"/>
                </a:solidFill>
                <a:latin typeface="Constantia"/>
                <a:cs typeface="Constantia"/>
              </a:rPr>
              <a:t>BOLLYWOOD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0" y="405384"/>
            <a:ext cx="8763000" cy="841375"/>
            <a:chOff x="228600" y="405384"/>
            <a:chExt cx="8763000" cy="841375"/>
          </a:xfrm>
        </p:grpSpPr>
        <p:sp>
          <p:nvSpPr>
            <p:cNvPr id="6" name="object 6"/>
            <p:cNvSpPr/>
            <p:nvPr/>
          </p:nvSpPr>
          <p:spPr>
            <a:xfrm>
              <a:off x="228600" y="1234439"/>
              <a:ext cx="8763000" cy="0"/>
            </a:xfrm>
            <a:custGeom>
              <a:avLst/>
              <a:gdLst/>
              <a:ahLst/>
              <a:cxnLst/>
              <a:rect l="l" t="t" r="r" b="b"/>
              <a:pathLst>
                <a:path w="8763000">
                  <a:moveTo>
                    <a:pt x="0" y="0"/>
                  </a:moveTo>
                  <a:lnTo>
                    <a:pt x="8763000" y="0"/>
                  </a:lnTo>
                </a:path>
              </a:pathLst>
            </a:custGeom>
            <a:ln w="2438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405384"/>
              <a:ext cx="1722120" cy="78333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6244" y="1478661"/>
            <a:ext cx="4114165" cy="40373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3210" marR="5080" indent="-270510" algn="just">
              <a:lnSpc>
                <a:spcPct val="100000"/>
              </a:lnSpc>
              <a:spcBef>
                <a:spcPts val="90"/>
              </a:spcBef>
              <a:buClr>
                <a:srgbClr val="0AD0D9"/>
              </a:buClr>
              <a:buSzPct val="92857"/>
              <a:buFont typeface="Segoe UI Symbol"/>
              <a:buChar char="⚫"/>
              <a:tabLst>
                <a:tab pos="287020" algn="l"/>
              </a:tabLst>
            </a:pP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BGIL</a:t>
            </a:r>
            <a:r>
              <a:rPr sz="1400" spc="4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400" spc="6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has</a:t>
            </a:r>
            <a:r>
              <a:rPr sz="1400" spc="6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recently</a:t>
            </a:r>
            <a:r>
              <a:rPr sz="1400" spc="4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launched</a:t>
            </a:r>
            <a:r>
              <a:rPr sz="1400" spc="4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its</a:t>
            </a:r>
            <a:r>
              <a:rPr sz="1400" spc="6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online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magazine</a:t>
            </a:r>
            <a:r>
              <a:rPr sz="1400" spc="32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namely</a:t>
            </a:r>
            <a:r>
              <a:rPr sz="1400" spc="31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b="1" spc="-10" dirty="0">
                <a:solidFill>
                  <a:srgbClr val="000099"/>
                </a:solidFill>
                <a:latin typeface="Arial"/>
                <a:cs typeface="Arial"/>
                <a:hlinkClick r:id="rId4"/>
              </a:rPr>
              <a:t>‘www.todaybollywood.in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’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covering</a:t>
            </a:r>
            <a:r>
              <a:rPr sz="1400" spc="2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Bollywood,</a:t>
            </a:r>
            <a:r>
              <a:rPr sz="1400" spc="30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Fashion,</a:t>
            </a:r>
            <a:r>
              <a:rPr sz="1400" spc="30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Art</a:t>
            </a:r>
            <a:r>
              <a:rPr sz="1400" spc="30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1400" spc="2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overall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entertainment</a:t>
            </a:r>
            <a:r>
              <a:rPr sz="1400" spc="4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400" spc="4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Media.</a:t>
            </a:r>
            <a:r>
              <a:rPr sz="1400" spc="409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This</a:t>
            </a:r>
            <a:r>
              <a:rPr sz="1400" spc="4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portal</a:t>
            </a:r>
            <a:r>
              <a:rPr sz="1400" spc="459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caters</a:t>
            </a:r>
            <a:r>
              <a:rPr sz="1400" spc="4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00099"/>
                </a:solidFill>
                <a:latin typeface="Arial MT"/>
                <a:cs typeface="Arial MT"/>
              </a:rPr>
              <a:t>to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various</a:t>
            </a:r>
            <a:r>
              <a:rPr sz="1400" spc="20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segment</a:t>
            </a:r>
            <a:r>
              <a:rPr sz="1400" spc="20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including</a:t>
            </a:r>
            <a:r>
              <a:rPr sz="1400" spc="1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400" spc="20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400" spc="20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media</a:t>
            </a:r>
            <a:r>
              <a:rPr sz="1400" spc="20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trade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segment;</a:t>
            </a:r>
            <a:r>
              <a:rPr sz="1400" spc="46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very</a:t>
            </a:r>
            <a:r>
              <a:rPr sz="1400" spc="4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useful</a:t>
            </a:r>
            <a:r>
              <a:rPr sz="1400" spc="48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having</a:t>
            </a:r>
            <a:r>
              <a:rPr sz="1400" spc="4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base</a:t>
            </a:r>
            <a:r>
              <a:rPr sz="1400" spc="4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of</a:t>
            </a:r>
            <a:r>
              <a:rPr sz="1400" spc="4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latest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news</a:t>
            </a:r>
            <a:r>
              <a:rPr sz="1400" spc="2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mainly</a:t>
            </a:r>
            <a:r>
              <a:rPr sz="1400" spc="20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relating</a:t>
            </a:r>
            <a:r>
              <a:rPr sz="1400" spc="2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to</a:t>
            </a:r>
            <a:r>
              <a:rPr sz="1400" spc="2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Bollywood,</a:t>
            </a:r>
            <a:r>
              <a:rPr sz="1400" spc="2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Celebrities,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Fashion,</a:t>
            </a:r>
            <a:r>
              <a:rPr sz="1400" spc="1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Art</a:t>
            </a:r>
            <a:r>
              <a:rPr sz="1400" spc="1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etc</a:t>
            </a:r>
            <a:r>
              <a:rPr sz="1400" spc="15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including</a:t>
            </a:r>
            <a:r>
              <a:rPr sz="1400" spc="16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international</a:t>
            </a:r>
            <a:r>
              <a:rPr sz="1400" spc="1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media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14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films.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AD0D9"/>
              </a:buClr>
              <a:buFont typeface="Segoe UI Symbol"/>
              <a:buChar char="⚫"/>
            </a:pPr>
            <a:endParaRPr sz="1400">
              <a:latin typeface="Arial MT"/>
              <a:cs typeface="Arial MT"/>
            </a:endParaRPr>
          </a:p>
          <a:p>
            <a:pPr marL="283210" marR="8255" indent="-270510" algn="just">
              <a:lnSpc>
                <a:spcPct val="100000"/>
              </a:lnSpc>
              <a:buClr>
                <a:srgbClr val="0AD0D9"/>
              </a:buClr>
              <a:buSzPct val="92857"/>
              <a:buFont typeface="Segoe UI Symbol"/>
              <a:buChar char="⚫"/>
              <a:tabLst>
                <a:tab pos="287020" algn="l"/>
              </a:tabLst>
            </a:pP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Provide</a:t>
            </a:r>
            <a:r>
              <a:rPr sz="1400" spc="2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exclusive</a:t>
            </a:r>
            <a:r>
              <a:rPr sz="1400" spc="30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News</a:t>
            </a:r>
            <a:r>
              <a:rPr sz="1400" spc="30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content</a:t>
            </a:r>
            <a:r>
              <a:rPr sz="1400" spc="30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1400" spc="3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research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based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work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</a:t>
            </a:r>
            <a:r>
              <a:rPr sz="14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addition</a:t>
            </a:r>
            <a:r>
              <a:rPr sz="14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to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domestic,</a:t>
            </a:r>
            <a:r>
              <a:rPr sz="1400" spc="-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regional</a:t>
            </a:r>
            <a:r>
              <a:rPr sz="14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00099"/>
                </a:solidFill>
                <a:latin typeface="Arial MT"/>
                <a:cs typeface="Arial MT"/>
              </a:rPr>
              <a:t>and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international</a:t>
            </a:r>
            <a:r>
              <a:rPr sz="1400" spc="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400" spc="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400" spc="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TV</a:t>
            </a:r>
            <a:r>
              <a:rPr sz="1400" spc="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programs;</a:t>
            </a:r>
            <a:r>
              <a:rPr sz="1400" spc="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sz="1400" spc="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one</a:t>
            </a:r>
            <a:r>
              <a:rPr sz="1400" spc="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–stop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news</a:t>
            </a:r>
            <a:r>
              <a:rPr sz="1400" spc="1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400" spc="1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entertainment</a:t>
            </a:r>
            <a:r>
              <a:rPr sz="1400" spc="1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portal</a:t>
            </a:r>
            <a:r>
              <a:rPr sz="1400" spc="1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for</a:t>
            </a:r>
            <a:r>
              <a:rPr sz="1400" spc="1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all</a:t>
            </a:r>
            <a:r>
              <a:rPr sz="1400" spc="1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sz="1400" spc="1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content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related</a:t>
            </a:r>
            <a:r>
              <a:rPr sz="1400" spc="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to</a:t>
            </a:r>
            <a:r>
              <a:rPr sz="1400" spc="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Films,</a:t>
            </a:r>
            <a:r>
              <a:rPr sz="1400" spc="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Television,</a:t>
            </a:r>
            <a:r>
              <a:rPr sz="1400" spc="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Radio,</a:t>
            </a:r>
            <a:r>
              <a:rPr sz="1400" spc="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Newspapers 	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14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other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media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sectors.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45"/>
              </a:spcBef>
              <a:buClr>
                <a:srgbClr val="0AD0D9"/>
              </a:buClr>
              <a:buFont typeface="Segoe UI Symbol"/>
              <a:buChar char="⚫"/>
            </a:pPr>
            <a:endParaRPr sz="140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buClr>
                <a:srgbClr val="0AD0D9"/>
              </a:buClr>
              <a:buSzPct val="92857"/>
              <a:buFont typeface="Segoe UI Symbol"/>
              <a:buChar char="⚫"/>
              <a:tabLst>
                <a:tab pos="286385" algn="l"/>
              </a:tabLst>
            </a:pP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For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more</a:t>
            </a:r>
            <a:r>
              <a:rPr sz="1400" spc="-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details</a:t>
            </a:r>
            <a:r>
              <a:rPr sz="1400" spc="-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visit</a:t>
            </a:r>
            <a:r>
              <a:rPr sz="1400" spc="3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b="1" spc="-10" dirty="0">
                <a:solidFill>
                  <a:srgbClr val="000099"/>
                </a:solidFill>
                <a:latin typeface="Arial"/>
                <a:cs typeface="Arial"/>
                <a:hlinkClick r:id="rId4"/>
              </a:rPr>
              <a:t>www.todaybollywood.in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10" name="object 10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0447" y="380441"/>
            <a:ext cx="44088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4607A"/>
                </a:solidFill>
                <a:latin typeface="Constantia"/>
                <a:cs typeface="Constantia"/>
                <a:hlinkClick r:id="rId2"/>
              </a:rPr>
              <a:t>www.waytostardom.com</a:t>
            </a:r>
            <a:endParaRPr sz="2400">
              <a:latin typeface="Constantia"/>
              <a:cs typeface="Constanti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2419985" algn="l"/>
              </a:tabLst>
            </a:pPr>
            <a:r>
              <a:rPr sz="2400" b="1" dirty="0">
                <a:solidFill>
                  <a:srgbClr val="04607A"/>
                </a:solidFill>
                <a:latin typeface="Constantia"/>
                <a:cs typeface="Constantia"/>
              </a:rPr>
              <a:t>A</a:t>
            </a:r>
            <a:r>
              <a:rPr sz="2400" b="1" spc="-5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04607A"/>
                </a:solidFill>
                <a:latin typeface="Constantia"/>
                <a:cs typeface="Constantia"/>
              </a:rPr>
              <a:t>futuristic</a:t>
            </a:r>
            <a:r>
              <a:rPr sz="2400" b="1" spc="-114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Constantia"/>
                <a:cs typeface="Constantia"/>
              </a:rPr>
              <a:t>step</a:t>
            </a:r>
            <a:r>
              <a:rPr sz="2400" b="1" dirty="0">
                <a:solidFill>
                  <a:srgbClr val="04607A"/>
                </a:solidFill>
                <a:latin typeface="Constantia"/>
                <a:cs typeface="Constantia"/>
              </a:rPr>
              <a:t>	OTT</a:t>
            </a:r>
            <a:r>
              <a:rPr sz="2400" b="1" spc="-13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04607A"/>
                </a:solidFill>
                <a:latin typeface="Constantia"/>
                <a:cs typeface="Constantia"/>
              </a:rPr>
              <a:t>platform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1551813"/>
            <a:ext cx="3958590" cy="2410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117"/>
              <a:buFont typeface="Wingdings"/>
              <a:buChar char=""/>
              <a:tabLst>
                <a:tab pos="287020" algn="l"/>
              </a:tabLst>
            </a:pP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sz="1700" spc="1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company</a:t>
            </a:r>
            <a:r>
              <a:rPr sz="1700" spc="15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has</a:t>
            </a:r>
            <a:r>
              <a:rPr sz="1700" spc="15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recently</a:t>
            </a:r>
            <a:r>
              <a:rPr sz="1700" spc="1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000099"/>
                </a:solidFill>
                <a:latin typeface="Arial MT"/>
                <a:cs typeface="Arial MT"/>
              </a:rPr>
              <a:t>invested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in</a:t>
            </a:r>
            <a:r>
              <a:rPr sz="1700" spc="1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an</a:t>
            </a:r>
            <a:r>
              <a:rPr sz="1700" spc="1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upcoming</a:t>
            </a:r>
            <a:r>
              <a:rPr sz="1700" spc="1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OTT</a:t>
            </a:r>
            <a:r>
              <a:rPr sz="1700" spc="10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platform</a:t>
            </a:r>
            <a:r>
              <a:rPr sz="1700" spc="1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000099"/>
                </a:solidFill>
                <a:latin typeface="Arial MT"/>
                <a:cs typeface="Arial MT"/>
              </a:rPr>
              <a:t>namely ‘</a:t>
            </a:r>
            <a:r>
              <a:rPr sz="1700" b="1" spc="-10" dirty="0">
                <a:solidFill>
                  <a:srgbClr val="000099"/>
                </a:solidFill>
                <a:latin typeface="Arial"/>
                <a:cs typeface="Arial"/>
                <a:hlinkClick r:id="rId2"/>
              </a:rPr>
              <a:t>www.waytostardom.com;</a:t>
            </a:r>
            <a:r>
              <a:rPr sz="1700" b="1" spc="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this</a:t>
            </a:r>
            <a:r>
              <a:rPr sz="1700" spc="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000099"/>
                </a:solidFill>
                <a:latin typeface="Arial MT"/>
                <a:cs typeface="Arial MT"/>
              </a:rPr>
              <a:t>portal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is</a:t>
            </a:r>
            <a:r>
              <a:rPr sz="1700" spc="41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covering</a:t>
            </a:r>
            <a:r>
              <a:rPr sz="1700" spc="43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all</a:t>
            </a:r>
            <a:r>
              <a:rPr sz="1700" spc="42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sz="1700" spc="42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segment</a:t>
            </a:r>
            <a:r>
              <a:rPr sz="1700" spc="42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spc="-25" dirty="0">
                <a:solidFill>
                  <a:srgbClr val="000099"/>
                </a:solidFill>
                <a:latin typeface="Arial MT"/>
                <a:cs typeface="Arial MT"/>
              </a:rPr>
              <a:t>of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entertainment</a:t>
            </a:r>
            <a:r>
              <a:rPr sz="1700" spc="-1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000099"/>
                </a:solidFill>
                <a:latin typeface="Arial MT"/>
                <a:cs typeface="Arial MT"/>
              </a:rPr>
              <a:t>industry.</a:t>
            </a:r>
            <a:endParaRPr sz="1700">
              <a:latin typeface="Arial MT"/>
              <a:cs typeface="Arial MT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409"/>
              </a:spcBef>
              <a:buClr>
                <a:srgbClr val="0AD0D9"/>
              </a:buClr>
              <a:buSzPct val="94117"/>
              <a:buFont typeface="Wingdings"/>
              <a:buChar char=""/>
              <a:tabLst>
                <a:tab pos="287020" algn="l"/>
              </a:tabLst>
            </a:pPr>
            <a:r>
              <a:rPr sz="1700" b="1" spc="-10" dirty="0">
                <a:solidFill>
                  <a:srgbClr val="000099"/>
                </a:solidFill>
                <a:latin typeface="Arial"/>
                <a:cs typeface="Arial"/>
              </a:rPr>
              <a:t>WayToStardom</a:t>
            </a:r>
            <a:r>
              <a:rPr sz="1700" b="1" spc="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has</a:t>
            </a:r>
            <a:r>
              <a:rPr sz="1700" spc="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been</a:t>
            </a:r>
            <a:r>
              <a:rPr sz="1700" spc="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involved</a:t>
            </a:r>
            <a:r>
              <a:rPr sz="1700" spc="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spc="-25" dirty="0">
                <a:solidFill>
                  <a:srgbClr val="000099"/>
                </a:solidFill>
                <a:latin typeface="Arial MT"/>
                <a:cs typeface="Arial MT"/>
              </a:rPr>
              <a:t>in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sz="1700" spc="2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big</a:t>
            </a:r>
            <a:r>
              <a:rPr sz="1700" spc="28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event</a:t>
            </a:r>
            <a:r>
              <a:rPr sz="1700" spc="30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known</a:t>
            </a:r>
            <a:r>
              <a:rPr sz="1700" spc="28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as</a:t>
            </a:r>
            <a:r>
              <a:rPr sz="1700" spc="2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World</a:t>
            </a:r>
            <a:r>
              <a:rPr sz="1700" spc="2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000099"/>
                </a:solidFill>
                <a:latin typeface="Arial MT"/>
                <a:cs typeface="Arial MT"/>
              </a:rPr>
              <a:t>Series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Cricket,</a:t>
            </a:r>
            <a:r>
              <a:rPr sz="1700" spc="15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sz="1700" spc="15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event</a:t>
            </a:r>
            <a:r>
              <a:rPr sz="1700" spc="15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is</a:t>
            </a:r>
            <a:r>
              <a:rPr sz="1700" spc="15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dedicated</a:t>
            </a:r>
            <a:r>
              <a:rPr sz="1700" spc="15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700" spc="-25" dirty="0">
                <a:solidFill>
                  <a:srgbClr val="000099"/>
                </a:solidFill>
                <a:latin typeface="Arial MT"/>
                <a:cs typeface="Arial MT"/>
              </a:rPr>
              <a:t>to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Road-</a:t>
            </a:r>
            <a:r>
              <a:rPr sz="17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Safety</a:t>
            </a:r>
            <a:r>
              <a:rPr sz="1700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1700" spc="-11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700" spc="-10" dirty="0">
                <a:solidFill>
                  <a:srgbClr val="000099"/>
                </a:solidFill>
                <a:latin typeface="Arial MT"/>
                <a:cs typeface="Arial MT"/>
              </a:rPr>
              <a:t>Awareness’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0" y="405384"/>
            <a:ext cx="8763000" cy="841375"/>
            <a:chOff x="228600" y="405384"/>
            <a:chExt cx="8763000" cy="841375"/>
          </a:xfrm>
        </p:grpSpPr>
        <p:sp>
          <p:nvSpPr>
            <p:cNvPr id="6" name="object 6"/>
            <p:cNvSpPr/>
            <p:nvPr/>
          </p:nvSpPr>
          <p:spPr>
            <a:xfrm>
              <a:off x="228600" y="1234439"/>
              <a:ext cx="8763000" cy="0"/>
            </a:xfrm>
            <a:custGeom>
              <a:avLst/>
              <a:gdLst/>
              <a:ahLst/>
              <a:cxnLst/>
              <a:rect l="l" t="t" r="r" b="b"/>
              <a:pathLst>
                <a:path w="8763000">
                  <a:moveTo>
                    <a:pt x="0" y="0"/>
                  </a:moveTo>
                  <a:lnTo>
                    <a:pt x="8763000" y="0"/>
                  </a:lnTo>
                </a:path>
              </a:pathLst>
            </a:custGeom>
            <a:ln w="2438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405384"/>
              <a:ext cx="1722120" cy="78333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-12191" y="1365503"/>
            <a:ext cx="9168765" cy="5504815"/>
            <a:chOff x="-12191" y="1365503"/>
            <a:chExt cx="9168765" cy="55048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679" y="1365503"/>
              <a:ext cx="1742567" cy="29709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799" y="1563623"/>
              <a:ext cx="1170431" cy="23987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4279" y="1365503"/>
              <a:ext cx="1569720" cy="29709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400" y="1563623"/>
              <a:ext cx="1170431" cy="23987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6479" y="1365503"/>
              <a:ext cx="1742567" cy="29709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4599" y="1563623"/>
              <a:ext cx="1170431" cy="23987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2816" y="4191038"/>
              <a:ext cx="3236087" cy="25076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935" y="4389119"/>
              <a:ext cx="2663952" cy="19354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55263" y="4212297"/>
              <a:ext cx="3239135" cy="24620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3384" y="4410455"/>
              <a:ext cx="2667000" cy="18897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80760" y="4206252"/>
              <a:ext cx="3063240" cy="24773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78879" y="4404359"/>
              <a:ext cx="2636520" cy="19050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6665974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6665974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6047" y="4738192"/>
            <a:ext cx="6121400" cy="838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b="1" spc="-265" dirty="0">
                <a:solidFill>
                  <a:srgbClr val="FF0000"/>
                </a:solidFill>
                <a:latin typeface="Constantia"/>
                <a:cs typeface="Constantia"/>
              </a:rPr>
              <a:t>WAY</a:t>
            </a:r>
            <a:r>
              <a:rPr sz="5300" b="1" spc="-25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5300" b="1" dirty="0">
                <a:solidFill>
                  <a:srgbClr val="FF0000"/>
                </a:solidFill>
                <a:latin typeface="Constantia"/>
                <a:cs typeface="Constantia"/>
              </a:rPr>
              <a:t>TO</a:t>
            </a:r>
            <a:r>
              <a:rPr sz="53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5300" b="1" spc="-10" dirty="0">
                <a:solidFill>
                  <a:srgbClr val="FF0000"/>
                </a:solidFill>
                <a:latin typeface="Constantia"/>
                <a:cs typeface="Constantia"/>
              </a:rPr>
              <a:t>STARDOM</a:t>
            </a:r>
            <a:endParaRPr sz="53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143000"/>
            <a:ext cx="9144000" cy="3200400"/>
            <a:chOff x="0" y="1143000"/>
            <a:chExt cx="9144000" cy="3200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43000"/>
              <a:ext cx="9144000" cy="2313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927" y="3014472"/>
              <a:ext cx="3438144" cy="132892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52527" y="6611917"/>
            <a:ext cx="6108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"/>
            <a:ext cx="4343400" cy="20421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4478" y="1289761"/>
            <a:ext cx="319786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BRAINCHILD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68548" y="2618689"/>
            <a:ext cx="5821680" cy="302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ambitious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project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Mr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Rakesh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Bhatia,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who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industry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more</a:t>
            </a:r>
            <a:r>
              <a:rPr sz="2000" spc="1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than</a:t>
            </a:r>
            <a:r>
              <a:rPr sz="2000" spc="1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two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decades.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</a:t>
            </a:r>
            <a:r>
              <a:rPr sz="2000" spc="1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14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a </a:t>
            </a:r>
            <a:r>
              <a:rPr sz="2000" dirty="0">
                <a:latin typeface="Arial MT"/>
                <a:cs typeface="Arial MT"/>
              </a:rPr>
              <a:t>pioneer</a:t>
            </a:r>
            <a:r>
              <a:rPr sz="2000" spc="2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finding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right</a:t>
            </a:r>
            <a:r>
              <a:rPr sz="2000" spc="2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talent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giving</a:t>
            </a:r>
            <a:r>
              <a:rPr sz="2000" spc="2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right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platform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bright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future.</a:t>
            </a:r>
            <a:endParaRPr sz="2000" dirty="0">
              <a:latin typeface="Arial MT"/>
              <a:cs typeface="Arial MT"/>
            </a:endParaRPr>
          </a:p>
          <a:p>
            <a:pPr marL="12700" marR="5080" indent="5715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 MT"/>
                <a:cs typeface="Arial MT"/>
              </a:rPr>
              <a:t>Keeping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vision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has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created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platform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for </a:t>
            </a:r>
            <a:r>
              <a:rPr sz="2000" dirty="0">
                <a:latin typeface="Arial MT"/>
                <a:cs typeface="Arial MT"/>
              </a:rPr>
              <a:t>web</a:t>
            </a:r>
            <a:r>
              <a:rPr sz="2000" spc="19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20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20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OTT</a:t>
            </a:r>
            <a:r>
              <a:rPr sz="2000" spc="18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platform</a:t>
            </a:r>
            <a:r>
              <a:rPr sz="2000" spc="21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which</a:t>
            </a:r>
            <a:r>
              <a:rPr sz="2000" spc="20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can</a:t>
            </a:r>
            <a:r>
              <a:rPr sz="2000" spc="195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benefit </a:t>
            </a:r>
            <a:r>
              <a:rPr sz="2000" dirty="0">
                <a:latin typeface="Arial MT"/>
                <a:cs typeface="Arial MT"/>
              </a:rPr>
              <a:t>thousands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aspirants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various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fields.</a:t>
            </a:r>
            <a:endParaRPr sz="2000" dirty="0">
              <a:latin typeface="Arial MT"/>
              <a:cs typeface="Arial MT"/>
            </a:endParaRPr>
          </a:p>
          <a:p>
            <a:pPr marL="12700" marR="8890" indent="5715" algn="just">
              <a:lnSpc>
                <a:spcPct val="100000"/>
              </a:lnSpc>
              <a:spcBef>
                <a:spcPts val="565"/>
              </a:spcBef>
            </a:pPr>
            <a:r>
              <a:rPr sz="2400" dirty="0">
                <a:latin typeface="Arial MT"/>
                <a:cs typeface="Arial MT"/>
              </a:rPr>
              <a:t>BGIL</a:t>
            </a:r>
            <a:r>
              <a:rPr sz="2400" spc="5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Films</a:t>
            </a:r>
            <a:r>
              <a:rPr sz="2400" spc="-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Technology  is</a:t>
            </a:r>
            <a:r>
              <a:rPr sz="2400" spc="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having  </a:t>
            </a:r>
            <a:r>
              <a:rPr sz="2400" spc="-25" dirty="0">
                <a:latin typeface="Arial MT"/>
                <a:cs typeface="Arial MT"/>
              </a:rPr>
              <a:t>the Copy-</a:t>
            </a:r>
            <a:r>
              <a:rPr sz="2400" dirty="0">
                <a:latin typeface="Arial MT"/>
                <a:cs typeface="Arial MT"/>
              </a:rPr>
              <a:t>Rights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Joint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name.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7" name="object 7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67200" y="1981200"/>
            <a:ext cx="4855845" cy="3706495"/>
            <a:chOff x="4267200" y="1981200"/>
            <a:chExt cx="4855845" cy="37064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0" y="1981200"/>
              <a:ext cx="4733544" cy="3209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4419600"/>
              <a:ext cx="1362455" cy="12679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BACKGROUND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644" y="1932508"/>
            <a:ext cx="3324860" cy="377888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5"/>
              </a:spcBef>
            </a:pPr>
            <a:r>
              <a:rPr sz="1500" dirty="0">
                <a:latin typeface="Arial MT"/>
                <a:cs typeface="Arial MT"/>
              </a:rPr>
              <a:t>BGIL</a:t>
            </a:r>
            <a:r>
              <a:rPr sz="1500" spc="2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Films</a:t>
            </a:r>
            <a:r>
              <a:rPr sz="1500" spc="33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&amp;</a:t>
            </a:r>
            <a:r>
              <a:rPr sz="1500" spc="3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Technologies</a:t>
            </a:r>
            <a:r>
              <a:rPr sz="1500" spc="3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Ltd,</a:t>
            </a:r>
            <a:r>
              <a:rPr sz="1500" spc="33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The </a:t>
            </a:r>
            <a:r>
              <a:rPr sz="1500" dirty="0">
                <a:latin typeface="Arial MT"/>
                <a:cs typeface="Arial MT"/>
              </a:rPr>
              <a:t>parent</a:t>
            </a:r>
            <a:r>
              <a:rPr sz="1500" spc="30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company</a:t>
            </a:r>
            <a:r>
              <a:rPr sz="1500" spc="3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has</a:t>
            </a:r>
            <a:r>
              <a:rPr sz="1500" spc="3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produced</a:t>
            </a:r>
            <a:r>
              <a:rPr sz="1500" spc="31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many </a:t>
            </a:r>
            <a:r>
              <a:rPr sz="1500" dirty="0">
                <a:latin typeface="Arial MT"/>
                <a:cs typeface="Arial MT"/>
              </a:rPr>
              <a:t>films</a:t>
            </a:r>
            <a:r>
              <a:rPr sz="1500" spc="350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34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has</a:t>
            </a:r>
            <a:r>
              <a:rPr sz="1500" spc="35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been</a:t>
            </a:r>
            <a:r>
              <a:rPr sz="1500" spc="34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involved</a:t>
            </a:r>
            <a:r>
              <a:rPr sz="1500" spc="345" dirty="0">
                <a:latin typeface="Arial MT"/>
                <a:cs typeface="Arial MT"/>
              </a:rPr>
              <a:t>  </a:t>
            </a:r>
            <a:r>
              <a:rPr sz="1500" spc="-25" dirty="0">
                <a:latin typeface="Arial MT"/>
                <a:cs typeface="Arial MT"/>
              </a:rPr>
              <a:t>in </a:t>
            </a:r>
            <a:r>
              <a:rPr sz="1500" dirty="0">
                <a:latin typeface="Arial MT"/>
                <a:cs typeface="Arial MT"/>
              </a:rPr>
              <a:t>distribution</a:t>
            </a:r>
            <a:r>
              <a:rPr sz="1500" spc="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of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more</a:t>
            </a:r>
            <a:r>
              <a:rPr sz="1500" spc="-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than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300</a:t>
            </a:r>
            <a:r>
              <a:rPr sz="1500" spc="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plus </a:t>
            </a:r>
            <a:r>
              <a:rPr sz="1500" spc="-10" dirty="0">
                <a:latin typeface="Arial MT"/>
                <a:cs typeface="Arial MT"/>
              </a:rPr>
              <a:t>films </a:t>
            </a:r>
            <a:r>
              <a:rPr sz="1500" dirty="0">
                <a:latin typeface="Arial MT"/>
                <a:cs typeface="Arial MT"/>
              </a:rPr>
              <a:t>including</a:t>
            </a:r>
            <a:r>
              <a:rPr sz="1500" spc="21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Block</a:t>
            </a:r>
            <a:r>
              <a:rPr sz="1500" spc="22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buster</a:t>
            </a:r>
            <a:r>
              <a:rPr sz="1500" spc="21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films.</a:t>
            </a:r>
            <a:r>
              <a:rPr sz="1500" spc="225" dirty="0">
                <a:latin typeface="Arial MT"/>
                <a:cs typeface="Arial MT"/>
              </a:rPr>
              <a:t>  </a:t>
            </a:r>
            <a:r>
              <a:rPr sz="1500" spc="-20" dirty="0">
                <a:latin typeface="Arial MT"/>
                <a:cs typeface="Arial MT"/>
              </a:rPr>
              <a:t>BGIL </a:t>
            </a:r>
            <a:r>
              <a:rPr sz="1500" dirty="0">
                <a:latin typeface="Arial MT"/>
                <a:cs typeface="Arial MT"/>
              </a:rPr>
              <a:t>Films</a:t>
            </a:r>
            <a:r>
              <a:rPr sz="1500" spc="6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&amp;</a:t>
            </a:r>
            <a:r>
              <a:rPr sz="1500" spc="5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Technologies</a:t>
            </a:r>
            <a:r>
              <a:rPr sz="1500" spc="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Ltd.</a:t>
            </a:r>
            <a:r>
              <a:rPr sz="1500" spc="6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is</a:t>
            </a:r>
            <a:r>
              <a:rPr sz="1500" spc="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5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reputed </a:t>
            </a:r>
            <a:r>
              <a:rPr sz="1500" dirty="0">
                <a:latin typeface="Arial MT"/>
                <a:cs typeface="Arial MT"/>
              </a:rPr>
              <a:t>BSE</a:t>
            </a:r>
            <a:r>
              <a:rPr sz="1500" spc="210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listed</a:t>
            </a:r>
            <a:r>
              <a:rPr sz="1500" spc="204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media</a:t>
            </a:r>
            <a:r>
              <a:rPr sz="1500" spc="21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&amp;</a:t>
            </a:r>
            <a:r>
              <a:rPr sz="1500" spc="210" dirty="0">
                <a:latin typeface="Arial MT"/>
                <a:cs typeface="Arial MT"/>
              </a:rPr>
              <a:t>  </a:t>
            </a:r>
            <a:r>
              <a:rPr sz="1500" spc="-10" dirty="0">
                <a:latin typeface="Arial MT"/>
                <a:cs typeface="Arial MT"/>
              </a:rPr>
              <a:t>entertainment </a:t>
            </a:r>
            <a:r>
              <a:rPr sz="1500" dirty="0">
                <a:latin typeface="Arial MT"/>
                <a:cs typeface="Arial MT"/>
              </a:rPr>
              <a:t>company</a:t>
            </a:r>
            <a:r>
              <a:rPr sz="1500" spc="3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38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India.</a:t>
            </a:r>
            <a:r>
              <a:rPr sz="1500" spc="3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It</a:t>
            </a:r>
            <a:r>
              <a:rPr sz="1500" spc="3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is</a:t>
            </a:r>
            <a:r>
              <a:rPr sz="1500" spc="3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</a:t>
            </a:r>
            <a:r>
              <a:rPr sz="1500" spc="36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technology </a:t>
            </a:r>
            <a:r>
              <a:rPr sz="1500" dirty="0">
                <a:latin typeface="Arial MT"/>
                <a:cs typeface="Arial MT"/>
              </a:rPr>
              <a:t>driven</a:t>
            </a:r>
            <a:r>
              <a:rPr sz="1500" spc="1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company</a:t>
            </a:r>
            <a:r>
              <a:rPr sz="1500" spc="24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having</a:t>
            </a:r>
            <a:r>
              <a:rPr sz="1500" spc="229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great</a:t>
            </a:r>
            <a:r>
              <a:rPr sz="1500" spc="2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skills</a:t>
            </a:r>
            <a:r>
              <a:rPr sz="1500" spc="24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in </a:t>
            </a:r>
            <a:r>
              <a:rPr sz="1500" spc="-10" dirty="0">
                <a:latin typeface="Arial MT"/>
                <a:cs typeface="Arial MT"/>
              </a:rPr>
              <a:t>multi-</a:t>
            </a:r>
            <a:r>
              <a:rPr sz="1500" dirty="0">
                <a:latin typeface="Arial MT"/>
                <a:cs typeface="Arial MT"/>
              </a:rPr>
              <a:t>media</a:t>
            </a:r>
            <a:r>
              <a:rPr sz="1500" spc="80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90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animation</a:t>
            </a:r>
            <a:r>
              <a:rPr sz="1500" spc="90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and</a:t>
            </a:r>
            <a:r>
              <a:rPr sz="1500" spc="85" dirty="0">
                <a:latin typeface="Arial MT"/>
                <a:cs typeface="Arial MT"/>
              </a:rPr>
              <a:t>  </a:t>
            </a:r>
            <a:r>
              <a:rPr sz="1500" spc="-25" dirty="0">
                <a:latin typeface="Arial MT"/>
                <a:cs typeface="Arial MT"/>
              </a:rPr>
              <a:t>has </a:t>
            </a:r>
            <a:r>
              <a:rPr sz="1500" dirty="0">
                <a:latin typeface="Arial MT"/>
                <a:cs typeface="Arial MT"/>
              </a:rPr>
              <a:t>made</a:t>
            </a:r>
            <a:r>
              <a:rPr sz="1500" spc="50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its</a:t>
            </a:r>
            <a:r>
              <a:rPr sz="1500" spc="49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mark</a:t>
            </a:r>
            <a:r>
              <a:rPr sz="1500" spc="5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in</a:t>
            </a:r>
            <a:r>
              <a:rPr sz="1500" spc="5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the</a:t>
            </a:r>
            <a:r>
              <a:rPr sz="1500" spc="45" dirty="0">
                <a:latin typeface="Arial MT"/>
                <a:cs typeface="Arial MT"/>
              </a:rPr>
              <a:t>  </a:t>
            </a:r>
            <a:r>
              <a:rPr sz="1500" dirty="0">
                <a:latin typeface="Arial MT"/>
                <a:cs typeface="Arial MT"/>
              </a:rPr>
              <a:t>production</a:t>
            </a:r>
            <a:r>
              <a:rPr sz="1500" spc="50" dirty="0">
                <a:latin typeface="Arial MT"/>
                <a:cs typeface="Arial MT"/>
              </a:rPr>
              <a:t>  </a:t>
            </a:r>
            <a:r>
              <a:rPr sz="1500" spc="-25" dirty="0">
                <a:latin typeface="Arial MT"/>
                <a:cs typeface="Arial MT"/>
              </a:rPr>
              <a:t>of </a:t>
            </a:r>
            <a:r>
              <a:rPr sz="1500" dirty="0">
                <a:latin typeface="Arial MT"/>
                <a:cs typeface="Arial MT"/>
              </a:rPr>
              <a:t>animation</a:t>
            </a:r>
            <a:r>
              <a:rPr sz="1500" spc="-5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films.</a:t>
            </a: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500" dirty="0">
              <a:latin typeface="Arial MT"/>
              <a:cs typeface="Arial MT"/>
            </a:endParaRPr>
          </a:p>
          <a:p>
            <a:pPr marL="12700" marR="9525" algn="just">
              <a:lnSpc>
                <a:spcPct val="100000"/>
              </a:lnSpc>
            </a:pPr>
            <a:r>
              <a:rPr sz="1500" dirty="0">
                <a:latin typeface="Arial MT"/>
                <a:cs typeface="Arial MT"/>
              </a:rPr>
              <a:t>BGIL</a:t>
            </a:r>
            <a:r>
              <a:rPr sz="1500" spc="11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Films</a:t>
            </a:r>
            <a:r>
              <a:rPr sz="1500" spc="16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&amp;</a:t>
            </a:r>
            <a:r>
              <a:rPr sz="1500" spc="17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Technologies</a:t>
            </a:r>
            <a:r>
              <a:rPr sz="1500" spc="1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Ltd</a:t>
            </a:r>
            <a:r>
              <a:rPr sz="1500" spc="17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has</a:t>
            </a:r>
            <a:r>
              <a:rPr sz="1500" spc="165" dirty="0">
                <a:latin typeface="Arial MT"/>
                <a:cs typeface="Arial MT"/>
              </a:rPr>
              <a:t> </a:t>
            </a:r>
            <a:r>
              <a:rPr sz="1500" spc="-50" dirty="0">
                <a:latin typeface="Arial MT"/>
                <a:cs typeface="Arial MT"/>
              </a:rPr>
              <a:t>a </a:t>
            </a:r>
            <a:r>
              <a:rPr sz="1500" dirty="0">
                <a:latin typeface="Arial MT"/>
                <a:cs typeface="Arial MT"/>
              </a:rPr>
              <a:t>huge</a:t>
            </a:r>
            <a:r>
              <a:rPr sz="1500" spc="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post</a:t>
            </a:r>
            <a:r>
              <a:rPr sz="1500" spc="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production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studio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to</a:t>
            </a:r>
            <a:r>
              <a:rPr sz="1500" spc="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cater</a:t>
            </a:r>
            <a:r>
              <a:rPr sz="1500" spc="20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to </a:t>
            </a:r>
            <a:r>
              <a:rPr sz="1500" dirty="0">
                <a:latin typeface="Arial MT"/>
                <a:cs typeface="Arial MT"/>
              </a:rPr>
              <a:t>high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end</a:t>
            </a:r>
            <a:r>
              <a:rPr sz="1500" spc="-2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editing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on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any</a:t>
            </a:r>
            <a:r>
              <a:rPr sz="1500" spc="-30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kind.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52527" y="6611917"/>
            <a:ext cx="6108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9432" cy="6857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1117" y="1463421"/>
            <a:ext cx="3728720" cy="4216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99695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fast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paced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world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of </a:t>
            </a:r>
            <a:r>
              <a:rPr sz="2400" spc="-20" dirty="0">
                <a:latin typeface="Constantia"/>
                <a:cs typeface="Constantia"/>
              </a:rPr>
              <a:t>today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where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every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second </a:t>
            </a:r>
            <a:r>
              <a:rPr sz="2400" spc="-20" dirty="0">
                <a:latin typeface="Constantia"/>
                <a:cs typeface="Constantia"/>
              </a:rPr>
              <a:t>counts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people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need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reach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right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place </a:t>
            </a:r>
            <a:r>
              <a:rPr sz="2400" dirty="0">
                <a:latin typeface="Constantia"/>
                <a:cs typeface="Constantia"/>
              </a:rPr>
              <a:t>without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loosing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out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on </a:t>
            </a:r>
            <a:r>
              <a:rPr sz="2400" spc="-10" dirty="0">
                <a:latin typeface="Constantia"/>
                <a:cs typeface="Constantia"/>
              </a:rPr>
              <a:t>their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precious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time.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110"/>
              </a:spcBef>
              <a:buClr>
                <a:srgbClr val="0AD0D9"/>
              </a:buClr>
              <a:buFont typeface="Segoe UI Symbol"/>
              <a:buChar char="⚫"/>
            </a:pPr>
            <a:endParaRPr sz="2400" dirty="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dirty="0">
                <a:latin typeface="Constantia"/>
                <a:cs typeface="Constantia"/>
              </a:rPr>
              <a:t>WTS</a:t>
            </a:r>
            <a:r>
              <a:rPr sz="2400" b="1" spc="-2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is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here</a:t>
            </a:r>
            <a:r>
              <a:rPr sz="2400" b="1" spc="-10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to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bridge </a:t>
            </a:r>
            <a:r>
              <a:rPr sz="2400" b="1" dirty="0">
                <a:latin typeface="Constantia"/>
                <a:cs typeface="Constantia"/>
              </a:rPr>
              <a:t>the</a:t>
            </a:r>
            <a:r>
              <a:rPr sz="2400" b="1" spc="-14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gap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between </a:t>
            </a:r>
            <a:r>
              <a:rPr lang="en-US" sz="2400" b="1" spc="-20" dirty="0">
                <a:latin typeface="Constantia"/>
                <a:cs typeface="Constantia"/>
              </a:rPr>
              <a:t>requirements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and </a:t>
            </a:r>
            <a:r>
              <a:rPr sz="2400" b="1" spc="-20" dirty="0">
                <a:latin typeface="Constantia"/>
                <a:cs typeface="Constantia"/>
              </a:rPr>
              <a:t>aspirations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with</a:t>
            </a:r>
            <a:r>
              <a:rPr sz="2400" b="1" spc="-4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talent..</a:t>
            </a:r>
            <a:endParaRPr sz="2400" dirty="0">
              <a:latin typeface="Constantia"/>
              <a:cs typeface="Constant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8" name="object 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3981" y="115123"/>
            <a:ext cx="176530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9131808" cy="26578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604" y="1777441"/>
            <a:ext cx="468884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INDUSTRY</a:t>
            </a:r>
            <a:r>
              <a:rPr spc="-240" dirty="0"/>
              <a:t> </a:t>
            </a:r>
            <a:r>
              <a:rPr spc="-10" dirty="0"/>
              <a:t>UTILITY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844" y="2984703"/>
            <a:ext cx="7369809" cy="2958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Where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thousands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people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aspire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but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are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loss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to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where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to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start,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WTS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is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OTT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platform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trying 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streamline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process.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endeavor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connect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talent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her/his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dream.</a:t>
            </a:r>
            <a:endParaRPr sz="2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AD0D9"/>
              </a:buClr>
              <a:buFont typeface="Segoe UI Symbol"/>
              <a:buChar char="⚫"/>
            </a:pPr>
            <a:endParaRPr sz="2600" dirty="0">
              <a:latin typeface="Constantia"/>
              <a:cs typeface="Constantia"/>
            </a:endParaRPr>
          </a:p>
          <a:p>
            <a:pPr marL="287020" marR="649605" indent="-274955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opportunities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fields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single platform.</a:t>
            </a:r>
            <a:endParaRPr sz="2600" dirty="0">
              <a:latin typeface="Constantia"/>
              <a:cs typeface="Constant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7" name="object 7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52527" y="6611917"/>
            <a:ext cx="6108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004" y="603580"/>
            <a:ext cx="3494404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IMPORTANCE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1411605"/>
            <a:ext cx="7399020" cy="4171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9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</a:tabLst>
            </a:pPr>
            <a:r>
              <a:rPr sz="2000" dirty="0">
                <a:latin typeface="Constantia"/>
                <a:cs typeface="Constantia"/>
              </a:rPr>
              <a:t>WTS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has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huge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database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talents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various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fields.</a:t>
            </a:r>
            <a:endParaRPr sz="2000" dirty="0">
              <a:latin typeface="Constantia"/>
              <a:cs typeface="Constantia"/>
            </a:endParaRPr>
          </a:p>
          <a:p>
            <a:pPr marL="286385" indent="-273685">
              <a:lnSpc>
                <a:spcPts val="2160"/>
              </a:lnSpc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</a:tabLst>
            </a:pPr>
            <a:r>
              <a:rPr sz="2000" dirty="0">
                <a:latin typeface="Constantia"/>
                <a:cs typeface="Constantia"/>
              </a:rPr>
              <a:t>It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has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platform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to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place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extraordinary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creative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content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visible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to</a:t>
            </a:r>
            <a:endParaRPr sz="2000" dirty="0">
              <a:latin typeface="Constantia"/>
              <a:cs typeface="Constantia"/>
            </a:endParaRPr>
          </a:p>
          <a:p>
            <a:pPr marL="286385">
              <a:lnSpc>
                <a:spcPts val="2160"/>
              </a:lnSpc>
            </a:pPr>
            <a:r>
              <a:rPr sz="2000" spc="-10" dirty="0">
                <a:latin typeface="Constantia"/>
                <a:cs typeface="Constantia"/>
              </a:rPr>
              <a:t>masses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right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people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no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time.</a:t>
            </a:r>
            <a:endParaRPr sz="2000" dirty="0">
              <a:latin typeface="Constantia"/>
              <a:cs typeface="Constantia"/>
            </a:endParaRPr>
          </a:p>
          <a:p>
            <a:pPr marL="286385" indent="-273685">
              <a:lnSpc>
                <a:spcPts val="216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</a:tabLst>
            </a:pPr>
            <a:r>
              <a:rPr sz="2000" dirty="0">
                <a:latin typeface="Constantia"/>
                <a:cs typeface="Constantia"/>
              </a:rPr>
              <a:t>WTS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has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massive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presence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field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which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generate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huge</a:t>
            </a:r>
            <a:endParaRPr sz="2000" dirty="0">
              <a:latin typeface="Constantia"/>
              <a:cs typeface="Constantia"/>
            </a:endParaRPr>
          </a:p>
          <a:p>
            <a:pPr marL="286385">
              <a:lnSpc>
                <a:spcPts val="2160"/>
              </a:lnSpc>
            </a:pPr>
            <a:r>
              <a:rPr sz="2000" spc="-10" dirty="0">
                <a:latin typeface="Constantia"/>
                <a:cs typeface="Constantia"/>
              </a:rPr>
              <a:t>revenue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by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placing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OTT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platform</a:t>
            </a:r>
            <a:endParaRPr sz="2000" dirty="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spcBef>
                <a:spcPts val="2400"/>
              </a:spcBef>
              <a:buClr>
                <a:srgbClr val="0AD0D9"/>
              </a:buClr>
              <a:buSzPct val="95000"/>
              <a:buAutoNum type="arabicPeriod"/>
              <a:tabLst>
                <a:tab pos="527685" algn="l"/>
              </a:tabLst>
            </a:pPr>
            <a:r>
              <a:rPr sz="2000" spc="-10" dirty="0">
                <a:latin typeface="Constantia"/>
                <a:cs typeface="Constantia"/>
              </a:rPr>
              <a:t>Videos</a:t>
            </a:r>
            <a:endParaRPr sz="2000" dirty="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0AD0D9"/>
              </a:buClr>
              <a:buSzPct val="95000"/>
              <a:buAutoNum type="arabicPeriod"/>
              <a:tabLst>
                <a:tab pos="527685" algn="l"/>
              </a:tabLst>
            </a:pPr>
            <a:r>
              <a:rPr sz="2000" spc="-10" dirty="0">
                <a:latin typeface="Constantia"/>
                <a:cs typeface="Constantia"/>
              </a:rPr>
              <a:t>Films</a:t>
            </a:r>
            <a:endParaRPr sz="2000" dirty="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0AD0D9"/>
              </a:buClr>
              <a:buSzPct val="95000"/>
              <a:buAutoNum type="arabicPeriod"/>
              <a:tabLst>
                <a:tab pos="527685" algn="l"/>
              </a:tabLst>
            </a:pPr>
            <a:r>
              <a:rPr sz="2000" spc="-65" dirty="0">
                <a:latin typeface="Constantia"/>
                <a:cs typeface="Constantia"/>
              </a:rPr>
              <a:t>Web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series</a:t>
            </a:r>
            <a:endParaRPr sz="2000" dirty="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AutoNum type="arabicPeriod"/>
              <a:tabLst>
                <a:tab pos="527685" algn="l"/>
              </a:tabLst>
            </a:pPr>
            <a:r>
              <a:rPr sz="2000" spc="-10" dirty="0">
                <a:latin typeface="Constantia"/>
                <a:cs typeface="Constantia"/>
              </a:rPr>
              <a:t>Music</a:t>
            </a:r>
            <a:endParaRPr sz="2000" dirty="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0AD0D9"/>
              </a:buClr>
              <a:buSzPct val="95000"/>
              <a:buAutoNum type="arabicPeriod"/>
              <a:tabLst>
                <a:tab pos="527685" algn="l"/>
              </a:tabLst>
            </a:pPr>
            <a:r>
              <a:rPr sz="2000" spc="-10" dirty="0">
                <a:latin typeface="Constantia"/>
                <a:cs typeface="Constantia"/>
              </a:rPr>
              <a:t>Sports</a:t>
            </a:r>
            <a:endParaRPr sz="2000" dirty="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0AD0D9"/>
              </a:buClr>
              <a:buSzPct val="95000"/>
              <a:buAutoNum type="arabicPeriod"/>
              <a:tabLst>
                <a:tab pos="527685" algn="l"/>
              </a:tabLst>
            </a:pPr>
            <a:r>
              <a:rPr sz="2000" spc="-10" dirty="0">
                <a:latin typeface="Constantia"/>
                <a:cs typeface="Constantia"/>
              </a:rPr>
              <a:t>Reality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shows</a:t>
            </a:r>
            <a:endParaRPr sz="2000" dirty="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Clr>
                <a:srgbClr val="0AD0D9"/>
              </a:buClr>
              <a:buSzPct val="95000"/>
              <a:buAutoNum type="arabicPeriod"/>
              <a:tabLst>
                <a:tab pos="527685" algn="l"/>
              </a:tabLst>
            </a:pPr>
            <a:r>
              <a:rPr sz="2000" spc="-10" dirty="0">
                <a:latin typeface="Constantia"/>
                <a:cs typeface="Constantia"/>
              </a:rPr>
              <a:t>Entertainment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news</a:t>
            </a:r>
            <a:endParaRPr sz="20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much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more.</a:t>
            </a:r>
            <a:endParaRPr sz="2000" dirty="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6" name="object 6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76200" y="6641581"/>
            <a:ext cx="6108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3981" y="115123"/>
            <a:ext cx="176530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0664" y="0"/>
            <a:ext cx="4593336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750" y="541985"/>
            <a:ext cx="41344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Building</a:t>
            </a:r>
            <a:r>
              <a:rPr sz="3200" spc="-55" dirty="0"/>
              <a:t> </a:t>
            </a:r>
            <a:r>
              <a:rPr sz="3200" dirty="0"/>
              <a:t>an</a:t>
            </a:r>
            <a:r>
              <a:rPr sz="3200" spc="-75" dirty="0"/>
              <a:t> </a:t>
            </a:r>
            <a:r>
              <a:rPr sz="3200" dirty="0"/>
              <a:t>OTT</a:t>
            </a:r>
            <a:r>
              <a:rPr sz="3200" spc="-35" dirty="0"/>
              <a:t> </a:t>
            </a:r>
            <a:r>
              <a:rPr sz="3200" spc="-10" dirty="0"/>
              <a:t>Platform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307340" y="1475612"/>
            <a:ext cx="4040504" cy="3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OTT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revolution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taking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lightening </a:t>
            </a:r>
            <a:r>
              <a:rPr sz="1600" dirty="0">
                <a:latin typeface="Arial MT"/>
                <a:cs typeface="Arial MT"/>
              </a:rPr>
              <a:t>speed.</a:t>
            </a:r>
            <a:r>
              <a:rPr sz="1600" spc="4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Content</a:t>
            </a:r>
            <a:r>
              <a:rPr sz="1600" spc="4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owners</a:t>
            </a:r>
            <a:r>
              <a:rPr sz="1600" spc="4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like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NBA</a:t>
            </a:r>
            <a:r>
              <a:rPr sz="1600" spc="37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and </a:t>
            </a:r>
            <a:r>
              <a:rPr sz="1600" dirty="0">
                <a:latin typeface="Arial MT"/>
                <a:cs typeface="Arial MT"/>
              </a:rPr>
              <a:t>NFL,</a:t>
            </a:r>
            <a:r>
              <a:rPr sz="1600" spc="1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networks</a:t>
            </a:r>
            <a:r>
              <a:rPr sz="1600" spc="1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like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BBC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HBO,</a:t>
            </a:r>
            <a:r>
              <a:rPr sz="1600" spc="1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full-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content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aggregators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like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DIRECTV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are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all </a:t>
            </a:r>
            <a:r>
              <a:rPr sz="1600" dirty="0">
                <a:latin typeface="Arial MT"/>
                <a:cs typeface="Arial MT"/>
              </a:rPr>
              <a:t>trying</a:t>
            </a:r>
            <a:r>
              <a:rPr sz="1600" spc="5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6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decide</a:t>
            </a:r>
            <a:r>
              <a:rPr sz="1600" spc="5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how</a:t>
            </a:r>
            <a:r>
              <a:rPr sz="1600" spc="5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they’ll</a:t>
            </a:r>
            <a:r>
              <a:rPr sz="1600" spc="5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leverage</a:t>
            </a:r>
            <a:r>
              <a:rPr sz="1600" spc="60" dirty="0">
                <a:latin typeface="Arial MT"/>
                <a:cs typeface="Arial MT"/>
              </a:rPr>
              <a:t>  </a:t>
            </a:r>
            <a:r>
              <a:rPr sz="1600" spc="-25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content</a:t>
            </a:r>
            <a:r>
              <a:rPr sz="1600" spc="47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that</a:t>
            </a:r>
            <a:r>
              <a:rPr sz="1600" spc="47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they</a:t>
            </a:r>
            <a:r>
              <a:rPr sz="1600" spc="48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license</a:t>
            </a:r>
            <a:r>
              <a:rPr sz="1600" spc="46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or</a:t>
            </a:r>
            <a:r>
              <a:rPr sz="1600" spc="480" dirty="0">
                <a:latin typeface="Arial MT"/>
                <a:cs typeface="Arial MT"/>
              </a:rPr>
              <a:t>  </a:t>
            </a:r>
            <a:r>
              <a:rPr sz="1600" spc="-10" dirty="0">
                <a:latin typeface="Arial MT"/>
                <a:cs typeface="Arial MT"/>
              </a:rPr>
              <a:t>create. </a:t>
            </a:r>
            <a:r>
              <a:rPr sz="1600" dirty="0">
                <a:latin typeface="Arial MT"/>
                <a:cs typeface="Arial MT"/>
              </a:rPr>
              <a:t>Distributing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direct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consumer</a:t>
            </a:r>
            <a:r>
              <a:rPr sz="1600" spc="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via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video </a:t>
            </a:r>
            <a:r>
              <a:rPr sz="1600" dirty="0">
                <a:latin typeface="Arial MT"/>
                <a:cs typeface="Arial MT"/>
              </a:rPr>
              <a:t>over</a:t>
            </a:r>
            <a:r>
              <a:rPr sz="1600" spc="5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6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top</a:t>
            </a:r>
            <a:r>
              <a:rPr sz="1600" spc="6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presents</a:t>
            </a:r>
            <a:r>
              <a:rPr sz="1600" spc="6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an</a:t>
            </a:r>
            <a:r>
              <a:rPr sz="1600" spc="6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opportunity</a:t>
            </a:r>
            <a:r>
              <a:rPr sz="1600" spc="60" dirty="0">
                <a:latin typeface="Arial MT"/>
                <a:cs typeface="Arial MT"/>
              </a:rPr>
              <a:t>  </a:t>
            </a:r>
            <a:r>
              <a:rPr sz="1600" spc="-25" dirty="0">
                <a:latin typeface="Arial MT"/>
                <a:cs typeface="Arial MT"/>
              </a:rPr>
              <a:t>for </a:t>
            </a:r>
            <a:r>
              <a:rPr sz="1600" dirty="0">
                <a:latin typeface="Arial MT"/>
                <a:cs typeface="Arial MT"/>
              </a:rPr>
              <a:t>these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content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owners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generate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additional </a:t>
            </a:r>
            <a:r>
              <a:rPr sz="1600" dirty="0">
                <a:latin typeface="Arial MT"/>
                <a:cs typeface="Arial MT"/>
              </a:rPr>
              <a:t>revenue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streams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while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connecting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their </a:t>
            </a:r>
            <a:r>
              <a:rPr sz="1600" dirty="0">
                <a:latin typeface="Arial MT"/>
                <a:cs typeface="Arial MT"/>
              </a:rPr>
              <a:t>audience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1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exciting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new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way.</a:t>
            </a:r>
            <a:r>
              <a:rPr sz="1600" spc="1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WTS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has </a:t>
            </a:r>
            <a:r>
              <a:rPr sz="1600" dirty="0">
                <a:latin typeface="Arial MT"/>
                <a:cs typeface="Arial MT"/>
              </a:rPr>
              <a:t>been</a:t>
            </a:r>
            <a:r>
              <a:rPr sz="1600" spc="10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working</a:t>
            </a:r>
            <a:r>
              <a:rPr sz="1600" spc="11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10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11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number</a:t>
            </a:r>
            <a:r>
              <a:rPr sz="1600" spc="9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114" dirty="0">
                <a:latin typeface="Arial MT"/>
                <a:cs typeface="Arial MT"/>
              </a:rPr>
              <a:t>  </a:t>
            </a:r>
            <a:r>
              <a:rPr sz="1600" spc="-10" dirty="0">
                <a:latin typeface="Arial MT"/>
                <a:cs typeface="Arial MT"/>
              </a:rPr>
              <a:t>content </a:t>
            </a:r>
            <a:r>
              <a:rPr sz="1600" dirty="0">
                <a:latin typeface="Arial MT"/>
                <a:cs typeface="Arial MT"/>
              </a:rPr>
              <a:t>owners</a:t>
            </a:r>
            <a:r>
              <a:rPr sz="1600" spc="17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as</a:t>
            </a:r>
            <a:r>
              <a:rPr sz="1600" spc="18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they</a:t>
            </a:r>
            <a:r>
              <a:rPr sz="1600" spc="17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make</a:t>
            </a:r>
            <a:r>
              <a:rPr sz="1600" spc="18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17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journey</a:t>
            </a:r>
            <a:r>
              <a:rPr sz="1600" spc="175" dirty="0">
                <a:latin typeface="Arial MT"/>
                <a:cs typeface="Arial MT"/>
              </a:rPr>
              <a:t>  </a:t>
            </a:r>
            <a:r>
              <a:rPr sz="1600" spc="-25" dirty="0">
                <a:latin typeface="Arial MT"/>
                <a:cs typeface="Arial MT"/>
              </a:rPr>
              <a:t>and </a:t>
            </a:r>
            <a:r>
              <a:rPr sz="1600" dirty="0">
                <a:latin typeface="Arial MT"/>
                <a:cs typeface="Arial MT"/>
              </a:rPr>
              <a:t>deploy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full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OTT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solution.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7" name="object 7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52527" y="6611917"/>
            <a:ext cx="6108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153400" cy="4956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0355" marR="7620" indent="-287655" algn="just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02260" algn="l"/>
              </a:tabLst>
            </a:pPr>
            <a:r>
              <a:rPr lang="en-US" sz="1600" b="1" spc="-35" dirty="0">
                <a:solidFill>
                  <a:srgbClr val="000099"/>
                </a:solidFill>
                <a:latin typeface="Arial"/>
                <a:cs typeface="Arial"/>
              </a:rPr>
              <a:t>BGIL Films &amp; Technologies Limited, a publicly listed entity on the Bombay Stock Exchange (BSE), possesses a diversified content portfolio comprising </a:t>
            </a:r>
            <a:r>
              <a:rPr lang="en-US" sz="1600" b="1" spc="-35" dirty="0">
                <a:solidFill>
                  <a:srgbClr val="C00000"/>
                </a:solidFill>
                <a:latin typeface="Arial"/>
                <a:cs typeface="Arial"/>
              </a:rPr>
              <a:t>five in-house film productions </a:t>
            </a:r>
            <a:r>
              <a:rPr lang="en-US" sz="1600" b="1" spc="-35" dirty="0">
                <a:solidFill>
                  <a:srgbClr val="000099"/>
                </a:solidFill>
                <a:latin typeface="Arial"/>
                <a:cs typeface="Arial"/>
              </a:rPr>
              <a:t>and strategic distribution rights for over </a:t>
            </a:r>
            <a:r>
              <a:rPr lang="en-US" sz="1600" b="1" spc="-35" dirty="0">
                <a:solidFill>
                  <a:srgbClr val="00B050"/>
                </a:solidFill>
                <a:latin typeface="Arial"/>
                <a:cs typeface="Arial"/>
              </a:rPr>
              <a:t>208 commercially successful titles.</a:t>
            </a:r>
            <a:endParaRPr lang="en-IN" sz="1600" b="1" spc="-35" dirty="0">
              <a:solidFill>
                <a:srgbClr val="00B050"/>
              </a:solidFill>
              <a:latin typeface="Arial"/>
              <a:cs typeface="Arial"/>
            </a:endParaRPr>
          </a:p>
          <a:p>
            <a:pPr marL="300355" marR="7620" indent="-287655" algn="just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02260" algn="l"/>
              </a:tabLst>
            </a:pPr>
            <a:endParaRPr lang="en-US" sz="1600" b="1" spc="-35" dirty="0">
              <a:solidFill>
                <a:srgbClr val="000099"/>
              </a:solidFill>
              <a:latin typeface="Arial"/>
              <a:cs typeface="Arial"/>
            </a:endParaRPr>
          </a:p>
          <a:p>
            <a:pPr marL="300355" marR="7620" indent="-287655" algn="just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02260" algn="l"/>
              </a:tabLst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600" b="1" spc="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company</a:t>
            </a:r>
            <a:r>
              <a:rPr sz="1600" b="1" spc="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has</a:t>
            </a:r>
            <a:r>
              <a:rPr sz="1600" b="1" spc="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recently</a:t>
            </a:r>
            <a:r>
              <a:rPr sz="1600" b="1" spc="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unveiled</a:t>
            </a:r>
            <a:r>
              <a:rPr sz="1600" b="1" spc="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r>
              <a:rPr sz="1600" b="1" spc="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ambitious</a:t>
            </a:r>
            <a:r>
              <a:rPr sz="1600" b="1" spc="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₹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82</a:t>
            </a:r>
            <a:r>
              <a:rPr sz="1600" b="1" spc="14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crores</a:t>
            </a:r>
            <a:r>
              <a:rPr sz="1600" b="1" spc="13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Expansion</a:t>
            </a:r>
            <a:r>
              <a:rPr sz="1600" b="1" spc="14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Plan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,</a:t>
            </a:r>
            <a:r>
              <a:rPr sz="1600" b="1" spc="1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built</a:t>
            </a:r>
            <a:r>
              <a:rPr sz="1600" b="1" spc="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on</a:t>
            </a:r>
            <a:r>
              <a:rPr sz="1600" b="1" spc="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600" b="1" spc="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robust</a:t>
            </a: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business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model</a:t>
            </a:r>
            <a:r>
              <a:rPr lang="en-US" sz="1600" b="1" spc="-50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</a:p>
          <a:p>
            <a:pPr marL="300355" marR="7620" indent="-287655" algn="just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02260" algn="l"/>
              </a:tabLst>
            </a:pPr>
            <a:endParaRPr lang="en-US" sz="1600" b="1" spc="-50" dirty="0">
              <a:solidFill>
                <a:srgbClr val="000099"/>
              </a:solidFill>
              <a:latin typeface="Arial"/>
              <a:cs typeface="Arial"/>
            </a:endParaRPr>
          </a:p>
          <a:p>
            <a:pPr marL="300355" marR="7620" indent="-287655" algn="just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302260" algn="l"/>
              </a:tabLst>
            </a:pPr>
            <a:r>
              <a:rPr lang="en-US" sz="1600" b="1" spc="-50" dirty="0">
                <a:solidFill>
                  <a:srgbClr val="000099"/>
                </a:solidFill>
                <a:latin typeface="Arial"/>
                <a:cs typeface="Arial"/>
              </a:rPr>
              <a:t>BGIL Films operates a state-of-the-art digital post-production studio in Andheri, Mumbai, with advanced DI, VFX, and sound facilities. The studio is credited with </a:t>
            </a:r>
            <a:r>
              <a:rPr lang="en-US" sz="1600" b="1" spc="-5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225+ projects</a:t>
            </a:r>
            <a:r>
              <a:rPr lang="en-US" sz="1600" b="1" spc="-50" dirty="0">
                <a:solidFill>
                  <a:srgbClr val="000099"/>
                </a:solidFill>
                <a:latin typeface="Arial"/>
                <a:cs typeface="Arial"/>
              </a:rPr>
              <a:t>, including several acclaimed blockbusters.</a:t>
            </a:r>
          </a:p>
          <a:p>
            <a:pPr marL="302260" algn="just"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Arial"/>
              <a:cs typeface="Arial"/>
            </a:endParaRPr>
          </a:p>
          <a:p>
            <a:pPr marL="300990" indent="-288290" algn="just">
              <a:lnSpc>
                <a:spcPct val="100000"/>
              </a:lnSpc>
              <a:buFont typeface="Arial MT"/>
              <a:buChar char="•"/>
              <a:tabLst>
                <a:tab pos="300990" algn="l"/>
              </a:tabLst>
            </a:pP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600" b="1" spc="4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company</a:t>
            </a:r>
            <a:r>
              <a:rPr sz="1600" b="1" spc="3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has</a:t>
            </a:r>
            <a:r>
              <a:rPr sz="1600" b="1" spc="3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established</a:t>
            </a:r>
            <a:r>
              <a:rPr sz="1600" b="1" spc="4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itself</a:t>
            </a:r>
            <a:r>
              <a:rPr sz="1600" b="1" spc="3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as</a:t>
            </a:r>
            <a:r>
              <a:rPr sz="1600" b="1" spc="4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600" b="1" spc="4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trusted</a:t>
            </a:r>
            <a:r>
              <a:rPr sz="1600" b="1" spc="3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name</a:t>
            </a:r>
            <a:r>
              <a:rPr sz="1600" b="1" spc="4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1600" b="1" spc="4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post-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r>
              <a:rPr sz="1600" b="1" spc="3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services</a:t>
            </a:r>
            <a:r>
              <a:rPr sz="1600" b="1" spc="4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1600" b="1" spc="4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0099"/>
                </a:solidFill>
                <a:latin typeface="Arial"/>
                <a:cs typeface="Arial"/>
              </a:rPr>
              <a:t>has</a:t>
            </a:r>
            <a:r>
              <a:rPr lang="en-US" sz="16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delivered</a:t>
            </a:r>
            <a:r>
              <a:rPr sz="16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advertisement</a:t>
            </a:r>
            <a:r>
              <a:rPr sz="1600" b="1" spc="3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films</a:t>
            </a:r>
            <a:r>
              <a:rPr sz="1600" b="1" spc="-5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&amp;</a:t>
            </a:r>
            <a:r>
              <a:rPr sz="1600" b="1" spc="-6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promos</a:t>
            </a:r>
            <a:r>
              <a:rPr sz="1600" b="1" spc="-2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16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various</a:t>
            </a:r>
            <a:r>
              <a:rPr sz="16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great</a:t>
            </a:r>
            <a:r>
              <a:rPr sz="16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99"/>
                </a:solidFill>
                <a:latin typeface="Arial"/>
                <a:cs typeface="Arial"/>
              </a:rPr>
              <a:t>value</a:t>
            </a:r>
            <a:r>
              <a:rPr sz="1600" b="1" spc="-10" dirty="0">
                <a:solidFill>
                  <a:srgbClr val="000099"/>
                </a:solidFill>
                <a:latin typeface="Arial"/>
                <a:cs typeface="Arial"/>
              </a:rPr>
              <a:t> brands.</a:t>
            </a:r>
            <a:endParaRPr lang="en-US" sz="1600" b="1" spc="-10" dirty="0">
              <a:solidFill>
                <a:srgbClr val="000099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300990" algn="l"/>
              </a:tabLst>
            </a:pPr>
            <a:endParaRPr lang="en-IN" sz="1600" b="1" spc="-10" dirty="0">
              <a:solidFill>
                <a:srgbClr val="000099"/>
              </a:solidFill>
              <a:latin typeface="Arial"/>
              <a:cs typeface="Arial"/>
            </a:endParaRPr>
          </a:p>
          <a:p>
            <a:pPr marL="300990" indent="-288290" algn="just">
              <a:lnSpc>
                <a:spcPct val="100000"/>
              </a:lnSpc>
              <a:buFont typeface="Arial MT"/>
              <a:buChar char="•"/>
              <a:tabLst>
                <a:tab pos="300990" algn="l"/>
              </a:tabLst>
            </a:pP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</a:rPr>
              <a:t>As a technology-driven enterprise, BGIL Films specializes in multimedia, </a:t>
            </a:r>
            <a:r>
              <a:rPr lang="en-US" sz="1600" b="1" spc="-10" dirty="0">
                <a:solidFill>
                  <a:srgbClr val="00B050"/>
                </a:solidFill>
                <a:latin typeface="Arial"/>
                <a:cs typeface="Arial"/>
              </a:rPr>
              <a:t>VFX, and animation, </a:t>
            </a: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</a:rPr>
              <a:t>with an expanding footprint in animation film production. The company has also developed an innovative </a:t>
            </a:r>
            <a:r>
              <a:rPr lang="en-US" sz="1600" b="1" spc="-1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AI-driven business model </a:t>
            </a: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</a:rPr>
              <a:t>tailored to the entertainment industry.</a:t>
            </a:r>
            <a:endParaRPr lang="en-IN"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932" rIns="0" bIns="0" rtlCol="0">
            <a:spAutoFit/>
          </a:bodyPr>
          <a:lstStyle/>
          <a:p>
            <a:pPr marL="363982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BGIL</a:t>
            </a:r>
            <a:r>
              <a:rPr sz="2800" b="1" spc="-5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Films</a:t>
            </a:r>
            <a:r>
              <a:rPr sz="2800" b="1" spc="-9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&amp;</a:t>
            </a:r>
            <a:r>
              <a:rPr sz="2800" b="1" spc="-6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spc="-25" dirty="0">
                <a:solidFill>
                  <a:srgbClr val="04607A"/>
                </a:solidFill>
                <a:latin typeface="Constantia"/>
                <a:cs typeface="Constantia"/>
              </a:rPr>
              <a:t>Technologies</a:t>
            </a:r>
            <a:r>
              <a:rPr sz="2800" b="1" spc="-14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spc="-20" dirty="0">
                <a:solidFill>
                  <a:srgbClr val="04607A"/>
                </a:solidFill>
                <a:latin typeface="Constantia"/>
                <a:cs typeface="Constantia"/>
              </a:rPr>
              <a:t>Ltd.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0" y="405384"/>
            <a:ext cx="8763000" cy="841375"/>
            <a:chOff x="228600" y="405384"/>
            <a:chExt cx="8763000" cy="841375"/>
          </a:xfrm>
        </p:grpSpPr>
        <p:sp>
          <p:nvSpPr>
            <p:cNvPr id="6" name="object 6"/>
            <p:cNvSpPr/>
            <p:nvPr/>
          </p:nvSpPr>
          <p:spPr>
            <a:xfrm>
              <a:off x="228600" y="1234439"/>
              <a:ext cx="8763000" cy="0"/>
            </a:xfrm>
            <a:custGeom>
              <a:avLst/>
              <a:gdLst/>
              <a:ahLst/>
              <a:cxnLst/>
              <a:rect l="l" t="t" r="r" b="b"/>
              <a:pathLst>
                <a:path w="8763000">
                  <a:moveTo>
                    <a:pt x="0" y="0"/>
                  </a:moveTo>
                  <a:lnTo>
                    <a:pt x="8763000" y="0"/>
                  </a:lnTo>
                </a:path>
              </a:pathLst>
            </a:custGeom>
            <a:ln w="2438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405384"/>
              <a:ext cx="1722120" cy="78333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6665975"/>
            <a:ext cx="9144000" cy="192405"/>
            <a:chOff x="0" y="6665975"/>
            <a:chExt cx="9144000" cy="192405"/>
          </a:xfrm>
        </p:grpSpPr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1632" y="4798150"/>
            <a:ext cx="4568681" cy="420606"/>
          </a:xfrm>
          <a:prstGeom prst="rect">
            <a:avLst/>
          </a:prstGeom>
        </p:spPr>
        <p:txBody>
          <a:bodyPr vert="horz" wrap="square" lIns="0" tIns="9376" rIns="0" bIns="0" rtlCol="0">
            <a:spAutoFit/>
          </a:bodyPr>
          <a:lstStyle/>
          <a:p>
            <a:pPr marL="8929">
              <a:spcBef>
                <a:spcPts val="74"/>
              </a:spcBef>
            </a:pP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Many</a:t>
            </a:r>
            <a:r>
              <a:rPr sz="1336" spc="35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Excitement</a:t>
            </a:r>
            <a:r>
              <a:rPr sz="1336" spc="35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&amp;</a:t>
            </a:r>
            <a:r>
              <a:rPr sz="1336" spc="39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Knowledge</a:t>
            </a:r>
            <a:r>
              <a:rPr sz="1336" spc="35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awaits</a:t>
            </a:r>
            <a:r>
              <a:rPr sz="1336" spc="39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through</a:t>
            </a:r>
            <a:r>
              <a:rPr sz="1336" spc="35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best</a:t>
            </a:r>
            <a:r>
              <a:rPr sz="1336" spc="39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of</a:t>
            </a:r>
            <a:r>
              <a:rPr sz="1336" spc="35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Moving</a:t>
            </a:r>
            <a:r>
              <a:rPr sz="1336" spc="39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Visuals-</a:t>
            </a:r>
            <a:r>
              <a:rPr sz="1336" spc="35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spc="-21" dirty="0">
                <a:solidFill>
                  <a:srgbClr val="747474"/>
                </a:solidFill>
                <a:latin typeface="Arial MT"/>
                <a:cs typeface="Arial MT"/>
              </a:rPr>
              <a:t>Teaching</a:t>
            </a:r>
            <a:r>
              <a:rPr sz="1336" spc="39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code</a:t>
            </a:r>
            <a:r>
              <a:rPr sz="1336" spc="35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dirty="0">
                <a:solidFill>
                  <a:srgbClr val="747474"/>
                </a:solidFill>
                <a:latin typeface="Arial MT"/>
                <a:cs typeface="Arial MT"/>
              </a:rPr>
              <a:t>“Beyond</a:t>
            </a:r>
            <a:r>
              <a:rPr sz="1336" spc="39" dirty="0">
                <a:solidFill>
                  <a:srgbClr val="747474"/>
                </a:solidFill>
                <a:latin typeface="Arial MT"/>
                <a:cs typeface="Arial MT"/>
              </a:rPr>
              <a:t> </a:t>
            </a:r>
            <a:r>
              <a:rPr sz="1336" spc="-7" dirty="0">
                <a:solidFill>
                  <a:srgbClr val="747474"/>
                </a:solidFill>
                <a:latin typeface="Arial MT"/>
                <a:cs typeface="Arial MT"/>
              </a:rPr>
              <a:t>Classroom”</a:t>
            </a:r>
            <a:endParaRPr sz="1336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800" y="5398219"/>
            <a:ext cx="5238601" cy="892460"/>
          </a:xfrm>
          <a:prstGeom prst="rect">
            <a:avLst/>
          </a:prstGeom>
        </p:spPr>
        <p:txBody>
          <a:bodyPr vert="horz" wrap="square" lIns="0" tIns="8037" rIns="0" bIns="0" rtlCol="0">
            <a:spAutoFit/>
          </a:bodyPr>
          <a:lstStyle/>
          <a:p>
            <a:pPr marL="8929" marR="3572">
              <a:lnSpc>
                <a:spcPct val="115700"/>
              </a:lnSpc>
              <a:spcBef>
                <a:spcPts val="738"/>
              </a:spcBef>
            </a:pPr>
            <a:r>
              <a:rPr sz="1266" dirty="0">
                <a:latin typeface="Arial MT"/>
                <a:cs typeface="Arial MT"/>
              </a:rPr>
              <a:t>Education</a:t>
            </a:r>
            <a:r>
              <a:rPr sz="1266" spc="46" dirty="0">
                <a:latin typeface="Arial MT"/>
                <a:cs typeface="Arial MT"/>
              </a:rPr>
              <a:t> </a:t>
            </a:r>
            <a:r>
              <a:rPr sz="1266" spc="-32" dirty="0">
                <a:latin typeface="Arial MT"/>
                <a:cs typeface="Arial MT"/>
              </a:rPr>
              <a:t>has</a:t>
            </a:r>
            <a:r>
              <a:rPr sz="1266" spc="49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traditionally</a:t>
            </a:r>
            <a:r>
              <a:rPr sz="1266" spc="46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consisted</a:t>
            </a:r>
            <a:r>
              <a:rPr sz="1266" spc="49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of</a:t>
            </a:r>
            <a:r>
              <a:rPr sz="1266" spc="46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the</a:t>
            </a:r>
            <a:r>
              <a:rPr sz="1266" spc="49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two</a:t>
            </a:r>
            <a:r>
              <a:rPr sz="1266" spc="46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fundamental</a:t>
            </a:r>
            <a:r>
              <a:rPr sz="1266" spc="49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elements</a:t>
            </a:r>
            <a:r>
              <a:rPr sz="1266" spc="46" dirty="0">
                <a:latin typeface="Arial MT"/>
                <a:cs typeface="Arial MT"/>
              </a:rPr>
              <a:t> </a:t>
            </a:r>
            <a:r>
              <a:rPr sz="1266" spc="-18" dirty="0">
                <a:latin typeface="Arial MT"/>
                <a:cs typeface="Arial MT"/>
              </a:rPr>
              <a:t>of </a:t>
            </a:r>
            <a:r>
              <a:rPr sz="1266" dirty="0">
                <a:latin typeface="Arial MT"/>
                <a:cs typeface="Arial MT"/>
              </a:rPr>
              <a:t>teaching</a:t>
            </a:r>
            <a:r>
              <a:rPr sz="1266" spc="-4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and learning, with a </a:t>
            </a:r>
            <a:r>
              <a:rPr sz="1266" spc="-7" dirty="0">
                <a:latin typeface="Arial MT"/>
                <a:cs typeface="Arial MT"/>
              </a:rPr>
              <a:t>heavy</a:t>
            </a:r>
            <a:r>
              <a:rPr sz="1266" dirty="0">
                <a:latin typeface="Arial MT"/>
                <a:cs typeface="Arial MT"/>
              </a:rPr>
              <a:t> </a:t>
            </a:r>
            <a:r>
              <a:rPr sz="1266" spc="-14" dirty="0">
                <a:latin typeface="Arial MT"/>
                <a:cs typeface="Arial MT"/>
              </a:rPr>
              <a:t>emphasis</a:t>
            </a:r>
            <a:r>
              <a:rPr sz="1266" dirty="0">
                <a:latin typeface="Arial MT"/>
                <a:cs typeface="Arial MT"/>
              </a:rPr>
              <a:t> on teaching. We are set </a:t>
            </a:r>
            <a:r>
              <a:rPr sz="1266" spc="39" dirty="0">
                <a:latin typeface="Arial MT"/>
                <a:cs typeface="Arial MT"/>
              </a:rPr>
              <a:t>to </a:t>
            </a:r>
            <a:r>
              <a:rPr sz="1266" dirty="0">
                <a:latin typeface="Arial MT"/>
                <a:cs typeface="Arial MT"/>
              </a:rPr>
              <a:t>add</a:t>
            </a:r>
            <a:r>
              <a:rPr sz="1266" spc="49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supplementary</a:t>
            </a:r>
            <a:r>
              <a:rPr sz="1266" spc="53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knowledge</a:t>
            </a:r>
            <a:r>
              <a:rPr sz="1266" spc="49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with</a:t>
            </a:r>
            <a:r>
              <a:rPr sz="1266" spc="53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immersive</a:t>
            </a:r>
            <a:r>
              <a:rPr sz="1266" spc="53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experience</a:t>
            </a:r>
            <a:r>
              <a:rPr sz="1266" spc="49" dirty="0">
                <a:latin typeface="Arial MT"/>
                <a:cs typeface="Arial MT"/>
              </a:rPr>
              <a:t> </a:t>
            </a:r>
            <a:r>
              <a:rPr sz="1266" spc="-63" dirty="0">
                <a:latin typeface="Arial MT"/>
                <a:cs typeface="Arial MT"/>
              </a:rPr>
              <a:t>as</a:t>
            </a:r>
            <a:r>
              <a:rPr sz="1266" spc="53" dirty="0">
                <a:latin typeface="Arial MT"/>
                <a:cs typeface="Arial MT"/>
              </a:rPr>
              <a:t> </a:t>
            </a:r>
            <a:r>
              <a:rPr sz="1266" spc="-7" dirty="0">
                <a:latin typeface="Arial MT"/>
                <a:cs typeface="Arial MT"/>
              </a:rPr>
              <a:t>third </a:t>
            </a:r>
            <a:r>
              <a:rPr sz="1266" dirty="0">
                <a:latin typeface="Arial MT"/>
                <a:cs typeface="Arial MT"/>
              </a:rPr>
              <a:t>element.</a:t>
            </a:r>
            <a:r>
              <a:rPr sz="1266" spc="18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The</a:t>
            </a:r>
            <a:r>
              <a:rPr sz="1266" spc="18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time</a:t>
            </a:r>
            <a:r>
              <a:rPr sz="1266" spc="21" dirty="0">
                <a:latin typeface="Arial MT"/>
                <a:cs typeface="Arial MT"/>
              </a:rPr>
              <a:t> </a:t>
            </a:r>
            <a:r>
              <a:rPr sz="1266" spc="-32" dirty="0">
                <a:latin typeface="Arial MT"/>
                <a:cs typeface="Arial MT"/>
              </a:rPr>
              <a:t>has</a:t>
            </a:r>
            <a:r>
              <a:rPr sz="1266" spc="18" dirty="0">
                <a:latin typeface="Arial MT"/>
                <a:cs typeface="Arial MT"/>
              </a:rPr>
              <a:t> </a:t>
            </a:r>
            <a:r>
              <a:rPr sz="1266" dirty="0">
                <a:latin typeface="Arial MT"/>
                <a:cs typeface="Arial MT"/>
              </a:rPr>
              <a:t>come</a:t>
            </a:r>
            <a:r>
              <a:rPr sz="1266" spc="21" dirty="0">
                <a:latin typeface="Arial MT"/>
                <a:cs typeface="Arial MT"/>
              </a:rPr>
              <a:t> </a:t>
            </a:r>
            <a:r>
              <a:rPr sz="1266" spc="56" dirty="0">
                <a:latin typeface="Arial MT"/>
                <a:cs typeface="Arial MT"/>
              </a:rPr>
              <a:t>to</a:t>
            </a:r>
            <a:r>
              <a:rPr sz="1266" spc="18" dirty="0">
                <a:latin typeface="Arial MT"/>
                <a:cs typeface="Arial MT"/>
              </a:rPr>
              <a:t> </a:t>
            </a:r>
            <a:r>
              <a:rPr sz="1266" spc="-7" dirty="0">
                <a:latin typeface="Arial MT"/>
                <a:cs typeface="Arial MT"/>
              </a:rPr>
              <a:t>think.</a:t>
            </a:r>
            <a:endParaRPr sz="1266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9638" y="4748499"/>
            <a:ext cx="2252067" cy="1542157"/>
            <a:chOff x="0" y="6824036"/>
            <a:chExt cx="3202940" cy="2193290"/>
          </a:xfrm>
        </p:grpSpPr>
        <p:sp>
          <p:nvSpPr>
            <p:cNvPr id="5" name="object 5"/>
            <p:cNvSpPr/>
            <p:nvPr/>
          </p:nvSpPr>
          <p:spPr>
            <a:xfrm>
              <a:off x="0" y="6824036"/>
              <a:ext cx="3202940" cy="2193290"/>
            </a:xfrm>
            <a:custGeom>
              <a:avLst/>
              <a:gdLst/>
              <a:ahLst/>
              <a:cxnLst/>
              <a:rect l="l" t="t" r="r" b="b"/>
              <a:pathLst>
                <a:path w="3202940" h="2193290">
                  <a:moveTo>
                    <a:pt x="3202861" y="0"/>
                  </a:moveTo>
                  <a:lnTo>
                    <a:pt x="0" y="0"/>
                  </a:lnTo>
                  <a:lnTo>
                    <a:pt x="0" y="2193230"/>
                  </a:lnTo>
                  <a:lnTo>
                    <a:pt x="3202861" y="2193230"/>
                  </a:lnTo>
                  <a:lnTo>
                    <a:pt x="3202861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50" y="7136374"/>
              <a:ext cx="1566713" cy="1568551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2441705" y="4748499"/>
            <a:ext cx="357188" cy="1542157"/>
          </a:xfrm>
          <a:custGeom>
            <a:avLst/>
            <a:gdLst/>
            <a:ahLst/>
            <a:cxnLst/>
            <a:rect l="l" t="t" r="r" b="b"/>
            <a:pathLst>
              <a:path w="508000" h="2193290">
                <a:moveTo>
                  <a:pt x="0" y="0"/>
                </a:moveTo>
                <a:lnTo>
                  <a:pt x="507770" y="0"/>
                </a:lnTo>
                <a:lnTo>
                  <a:pt x="507770" y="2193230"/>
                </a:lnTo>
                <a:lnTo>
                  <a:pt x="0" y="2193230"/>
                </a:lnTo>
                <a:lnTo>
                  <a:pt x="0" y="0"/>
                </a:lnTo>
                <a:close/>
              </a:path>
            </a:pathLst>
          </a:custGeom>
          <a:solidFill>
            <a:srgbClr val="FF9A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959681"/>
            <a:ext cx="2411873" cy="34259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1521" y="942152"/>
            <a:ext cx="3069001" cy="17263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1521" y="2846221"/>
            <a:ext cx="3069001" cy="15771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2061" y="997390"/>
            <a:ext cx="2312520" cy="3425956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DF486FFF-CB96-3DE7-5413-FB58DE01C312}"/>
              </a:ext>
            </a:extLst>
          </p:cNvPr>
          <p:cNvSpPr txBox="1">
            <a:spLocks/>
          </p:cNvSpPr>
          <p:nvPr/>
        </p:nvSpPr>
        <p:spPr>
          <a:xfrm>
            <a:off x="492612" y="212313"/>
            <a:ext cx="8498988" cy="666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475"/>
              </a:lnSpc>
              <a:spcBef>
                <a:spcPts val="100"/>
              </a:spcBef>
            </a:pPr>
            <a:r>
              <a:rPr lang="en-US" sz="3200" dirty="0">
                <a:solidFill>
                  <a:srgbClr val="FF0000"/>
                </a:solidFill>
              </a:rPr>
              <a:t>Edu</a:t>
            </a:r>
            <a:r>
              <a:rPr lang="en-US" sz="3200" spc="-45" dirty="0">
                <a:solidFill>
                  <a:srgbClr val="FF0000"/>
                </a:solidFill>
              </a:rPr>
              <a:t> </a:t>
            </a:r>
            <a:r>
              <a:rPr lang="en-US" sz="3200" spc="-10" dirty="0">
                <a:solidFill>
                  <a:srgbClr val="FF0000"/>
                </a:solidFill>
              </a:rPr>
              <a:t>Cineplex™  -</a:t>
            </a:r>
            <a:r>
              <a:rPr lang="en-US" sz="2400" spc="-10" dirty="0">
                <a:solidFill>
                  <a:srgbClr val="FF0000"/>
                </a:solidFill>
              </a:rPr>
              <a:t> </a:t>
            </a:r>
            <a:r>
              <a:rPr lang="en-US" sz="2500" spc="-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OTT platform for Educational Audio Visuals for Schools &amp; Colleges 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6" y="4485611"/>
            <a:ext cx="2261443" cy="1542157"/>
            <a:chOff x="12352" y="6379536"/>
            <a:chExt cx="3216275" cy="2193290"/>
          </a:xfrm>
        </p:grpSpPr>
        <p:sp>
          <p:nvSpPr>
            <p:cNvPr id="3" name="object 3"/>
            <p:cNvSpPr/>
            <p:nvPr/>
          </p:nvSpPr>
          <p:spPr>
            <a:xfrm>
              <a:off x="12352" y="6379536"/>
              <a:ext cx="3216275" cy="2193290"/>
            </a:xfrm>
            <a:custGeom>
              <a:avLst/>
              <a:gdLst/>
              <a:ahLst/>
              <a:cxnLst/>
              <a:rect l="l" t="t" r="r" b="b"/>
              <a:pathLst>
                <a:path w="3216275" h="2193290">
                  <a:moveTo>
                    <a:pt x="0" y="0"/>
                  </a:moveTo>
                  <a:lnTo>
                    <a:pt x="3215908" y="0"/>
                  </a:lnTo>
                  <a:lnTo>
                    <a:pt x="3215908" y="2193230"/>
                  </a:lnTo>
                  <a:lnTo>
                    <a:pt x="0" y="2193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950" y="6793475"/>
              <a:ext cx="1566713" cy="156855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00449" y="634100"/>
            <a:ext cx="1032272" cy="13892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844" dirty="0">
                <a:solidFill>
                  <a:srgbClr val="474747"/>
                </a:solidFill>
                <a:latin typeface="Arial MT"/>
                <a:cs typeface="Arial MT"/>
              </a:rPr>
              <a:t>The</a:t>
            </a:r>
            <a:r>
              <a:rPr sz="844" spc="4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844" dirty="0">
                <a:solidFill>
                  <a:srgbClr val="474747"/>
                </a:solidFill>
                <a:latin typeface="Arial MT"/>
                <a:cs typeface="Arial MT"/>
              </a:rPr>
              <a:t>project</a:t>
            </a:r>
            <a:r>
              <a:rPr sz="844" spc="4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844" spc="-7" dirty="0">
                <a:solidFill>
                  <a:srgbClr val="474747"/>
                </a:solidFill>
                <a:latin typeface="Arial MT"/>
                <a:cs typeface="Arial MT"/>
              </a:rPr>
              <a:t>Overview</a:t>
            </a:r>
            <a:endParaRPr sz="844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2851" y="3911203"/>
            <a:ext cx="5241727" cy="208465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26788">
              <a:spcBef>
                <a:spcPts val="70"/>
              </a:spcBef>
            </a:pPr>
            <a:r>
              <a:rPr sz="1406" spc="-32" dirty="0">
                <a:latin typeface="Arial MT"/>
                <a:cs typeface="Arial MT"/>
              </a:rPr>
              <a:t>These</a:t>
            </a:r>
            <a:r>
              <a:rPr sz="1406" spc="14" dirty="0">
                <a:latin typeface="Arial MT"/>
                <a:cs typeface="Arial MT"/>
              </a:rPr>
              <a:t> </a:t>
            </a:r>
            <a:r>
              <a:rPr sz="1406" dirty="0">
                <a:latin typeface="Arial MT"/>
                <a:cs typeface="Arial MT"/>
              </a:rPr>
              <a:t>developing</a:t>
            </a:r>
            <a:r>
              <a:rPr sz="1406" spc="14" dirty="0">
                <a:latin typeface="Arial MT"/>
                <a:cs typeface="Arial MT"/>
              </a:rPr>
              <a:t> </a:t>
            </a:r>
            <a:r>
              <a:rPr sz="1406" dirty="0">
                <a:latin typeface="Arial MT"/>
                <a:cs typeface="Arial MT"/>
              </a:rPr>
              <a:t>minds</a:t>
            </a:r>
            <a:r>
              <a:rPr sz="1406" spc="14" dirty="0">
                <a:latin typeface="Arial MT"/>
                <a:cs typeface="Arial MT"/>
              </a:rPr>
              <a:t> </a:t>
            </a:r>
            <a:r>
              <a:rPr sz="1406" spc="-7" dirty="0">
                <a:latin typeface="Arial MT"/>
                <a:cs typeface="Arial MT"/>
              </a:rPr>
              <a:t>wants</a:t>
            </a:r>
            <a:r>
              <a:rPr sz="1406" spc="18" dirty="0">
                <a:latin typeface="Arial MT"/>
                <a:cs typeface="Arial MT"/>
              </a:rPr>
              <a:t> </a:t>
            </a:r>
            <a:r>
              <a:rPr sz="1406" spc="63" dirty="0">
                <a:latin typeface="Arial MT"/>
                <a:cs typeface="Arial MT"/>
              </a:rPr>
              <a:t>to</a:t>
            </a:r>
            <a:r>
              <a:rPr sz="1406" spc="14" dirty="0">
                <a:latin typeface="Arial MT"/>
                <a:cs typeface="Arial MT"/>
              </a:rPr>
              <a:t> </a:t>
            </a:r>
            <a:r>
              <a:rPr sz="1406" spc="-14" dirty="0">
                <a:latin typeface="Arial MT"/>
                <a:cs typeface="Arial MT"/>
              </a:rPr>
              <a:t>see</a:t>
            </a:r>
            <a:r>
              <a:rPr sz="1406" spc="14" dirty="0">
                <a:latin typeface="Arial MT"/>
                <a:cs typeface="Arial MT"/>
              </a:rPr>
              <a:t> </a:t>
            </a:r>
            <a:r>
              <a:rPr sz="1406" spc="-14" dirty="0">
                <a:latin typeface="Arial MT"/>
                <a:cs typeface="Arial MT"/>
              </a:rPr>
              <a:t>more</a:t>
            </a:r>
            <a:endParaRPr sz="1406">
              <a:latin typeface="Arial MT"/>
              <a:cs typeface="Arial MT"/>
            </a:endParaRPr>
          </a:p>
          <a:p>
            <a:pPr>
              <a:spcBef>
                <a:spcPts val="984"/>
              </a:spcBef>
            </a:pPr>
            <a:endParaRPr sz="1406">
              <a:latin typeface="Arial MT"/>
              <a:cs typeface="Arial MT"/>
            </a:endParaRPr>
          </a:p>
          <a:p>
            <a:pPr marL="8929"/>
            <a:r>
              <a:rPr sz="2531" dirty="0">
                <a:solidFill>
                  <a:srgbClr val="474747"/>
                </a:solidFill>
                <a:latin typeface="Arial MT"/>
                <a:cs typeface="Arial MT"/>
              </a:rPr>
              <a:t>CINEMA IN </a:t>
            </a:r>
            <a:r>
              <a:rPr sz="2531" spc="-7" dirty="0">
                <a:solidFill>
                  <a:srgbClr val="474747"/>
                </a:solidFill>
                <a:latin typeface="Arial MT"/>
                <a:cs typeface="Arial MT"/>
              </a:rPr>
              <a:t>SCHOOL</a:t>
            </a:r>
            <a:endParaRPr sz="2531">
              <a:latin typeface="Arial MT"/>
              <a:cs typeface="Arial MT"/>
            </a:endParaRPr>
          </a:p>
          <a:p>
            <a:pPr marL="8929">
              <a:spcBef>
                <a:spcPts val="1076"/>
              </a:spcBef>
            </a:pPr>
            <a:r>
              <a:rPr sz="1863" spc="-70" dirty="0">
                <a:solidFill>
                  <a:srgbClr val="FF4E00"/>
                </a:solidFill>
                <a:latin typeface="Arial MT"/>
                <a:cs typeface="Arial MT"/>
              </a:rPr>
              <a:t>THE</a:t>
            </a:r>
            <a:r>
              <a:rPr sz="1863" spc="-67" dirty="0">
                <a:solidFill>
                  <a:srgbClr val="FF4E00"/>
                </a:solidFill>
                <a:latin typeface="Arial MT"/>
                <a:cs typeface="Arial MT"/>
              </a:rPr>
              <a:t> </a:t>
            </a:r>
            <a:r>
              <a:rPr sz="1863" spc="-42" dirty="0">
                <a:solidFill>
                  <a:srgbClr val="FF4E00"/>
                </a:solidFill>
                <a:latin typeface="Arial MT"/>
                <a:cs typeface="Arial MT"/>
              </a:rPr>
              <a:t>NEW</a:t>
            </a:r>
            <a:r>
              <a:rPr sz="1863" spc="-56" dirty="0">
                <a:solidFill>
                  <a:srgbClr val="FF4E00"/>
                </a:solidFill>
                <a:latin typeface="Arial MT"/>
                <a:cs typeface="Arial MT"/>
              </a:rPr>
              <a:t> METHOD</a:t>
            </a:r>
            <a:r>
              <a:rPr sz="1863" spc="-53" dirty="0">
                <a:solidFill>
                  <a:srgbClr val="FF4E00"/>
                </a:solidFill>
                <a:latin typeface="Arial MT"/>
                <a:cs typeface="Arial MT"/>
              </a:rPr>
              <a:t> </a:t>
            </a:r>
            <a:r>
              <a:rPr sz="1863" spc="-74" dirty="0">
                <a:solidFill>
                  <a:srgbClr val="FF4E00"/>
                </a:solidFill>
                <a:latin typeface="Arial MT"/>
                <a:cs typeface="Arial MT"/>
              </a:rPr>
              <a:t>OF</a:t>
            </a:r>
            <a:r>
              <a:rPr sz="1863" spc="-56" dirty="0">
                <a:solidFill>
                  <a:srgbClr val="FF4E00"/>
                </a:solidFill>
                <a:latin typeface="Arial MT"/>
                <a:cs typeface="Arial MT"/>
              </a:rPr>
              <a:t> </a:t>
            </a:r>
            <a:r>
              <a:rPr sz="1863" spc="-70" dirty="0">
                <a:solidFill>
                  <a:srgbClr val="FF4E00"/>
                </a:solidFill>
                <a:latin typeface="Arial MT"/>
                <a:cs typeface="Arial MT"/>
              </a:rPr>
              <a:t>STUDENT</a:t>
            </a:r>
            <a:r>
              <a:rPr sz="1863" spc="-56" dirty="0">
                <a:solidFill>
                  <a:srgbClr val="FF4E00"/>
                </a:solidFill>
                <a:latin typeface="Arial MT"/>
                <a:cs typeface="Arial MT"/>
              </a:rPr>
              <a:t> </a:t>
            </a:r>
            <a:r>
              <a:rPr sz="1863" spc="-60" dirty="0">
                <a:solidFill>
                  <a:srgbClr val="FF4E00"/>
                </a:solidFill>
                <a:latin typeface="Arial MT"/>
                <a:cs typeface="Arial MT"/>
              </a:rPr>
              <a:t>ENGAGEMENT</a:t>
            </a:r>
            <a:endParaRPr sz="1863">
              <a:latin typeface="Arial MT"/>
              <a:cs typeface="Arial MT"/>
            </a:endParaRPr>
          </a:p>
          <a:p>
            <a:pPr marL="62506" marR="229038">
              <a:lnSpc>
                <a:spcPct val="115399"/>
              </a:lnSpc>
              <a:spcBef>
                <a:spcPts val="513"/>
              </a:spcBef>
            </a:pPr>
            <a:r>
              <a:rPr sz="914" b="1" spc="-32" dirty="0">
                <a:latin typeface="Arial"/>
                <a:cs typeface="Arial"/>
              </a:rPr>
              <a:t>Visual</a:t>
            </a:r>
            <a:r>
              <a:rPr sz="914" b="1" dirty="0">
                <a:latin typeface="Arial"/>
                <a:cs typeface="Arial"/>
              </a:rPr>
              <a:t> </a:t>
            </a:r>
            <a:r>
              <a:rPr sz="914" b="1" spc="-7" dirty="0">
                <a:latin typeface="Arial"/>
                <a:cs typeface="Arial"/>
              </a:rPr>
              <a:t>literacy</a:t>
            </a:r>
            <a:r>
              <a:rPr sz="914" b="1" spc="4" dirty="0">
                <a:latin typeface="Arial"/>
                <a:cs typeface="Arial"/>
              </a:rPr>
              <a:t> </a:t>
            </a:r>
            <a:r>
              <a:rPr sz="914" b="1" spc="-46" dirty="0">
                <a:solidFill>
                  <a:srgbClr val="474747"/>
                </a:solidFill>
                <a:latin typeface="Arial"/>
                <a:cs typeface="Arial"/>
              </a:rPr>
              <a:t>is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 defined</a:t>
            </a:r>
            <a:r>
              <a:rPr sz="914" b="1" spc="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60" dirty="0">
                <a:solidFill>
                  <a:srgbClr val="474747"/>
                </a:solidFill>
                <a:latin typeface="Arial"/>
                <a:cs typeface="Arial"/>
              </a:rPr>
              <a:t>as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 the</a:t>
            </a:r>
            <a:r>
              <a:rPr sz="914" b="1" spc="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ability to</a:t>
            </a:r>
            <a:r>
              <a:rPr sz="914" b="1" spc="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interpret, negotiate,</a:t>
            </a:r>
            <a:r>
              <a:rPr sz="914" b="1" spc="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and make</a:t>
            </a:r>
            <a:r>
              <a:rPr sz="914" b="1" spc="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meaning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14" dirty="0">
                <a:solidFill>
                  <a:srgbClr val="474747"/>
                </a:solidFill>
                <a:latin typeface="Arial"/>
                <a:cs typeface="Arial"/>
              </a:rPr>
              <a:t>from 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information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presented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in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the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form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of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an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image.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Extending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the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 meaning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of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32" dirty="0">
                <a:solidFill>
                  <a:srgbClr val="474747"/>
                </a:solidFill>
                <a:latin typeface="Arial"/>
                <a:cs typeface="Arial"/>
              </a:rPr>
              <a:t>visual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 literacy</a:t>
            </a:r>
            <a:r>
              <a:rPr sz="914" b="1" spc="-11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18" dirty="0">
                <a:solidFill>
                  <a:srgbClr val="474747"/>
                </a:solidFill>
                <a:latin typeface="Arial"/>
                <a:cs typeface="Arial"/>
              </a:rPr>
              <a:t>in </a:t>
            </a:r>
            <a:r>
              <a:rPr sz="914" b="1" spc="-21" dirty="0">
                <a:solidFill>
                  <a:srgbClr val="474747"/>
                </a:solidFill>
                <a:latin typeface="Arial"/>
                <a:cs typeface="Arial"/>
              </a:rPr>
              <a:t>today’s</a:t>
            </a:r>
            <a:r>
              <a:rPr sz="914" b="1" spc="1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world</a:t>
            </a:r>
            <a:r>
              <a:rPr sz="914" b="1" spc="18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21" dirty="0">
                <a:solidFill>
                  <a:srgbClr val="474747"/>
                </a:solidFill>
                <a:latin typeface="Arial"/>
                <a:cs typeface="Arial"/>
              </a:rPr>
              <a:t>which</a:t>
            </a:r>
            <a:r>
              <a:rPr sz="914" b="1" spc="1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25" dirty="0">
                <a:solidFill>
                  <a:srgbClr val="474747"/>
                </a:solidFill>
                <a:latin typeface="Arial"/>
                <a:cs typeface="Arial"/>
              </a:rPr>
              <a:t>commonly</a:t>
            </a:r>
            <a:r>
              <a:rPr sz="914" b="1" spc="18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28" dirty="0">
                <a:solidFill>
                  <a:srgbClr val="474747"/>
                </a:solidFill>
                <a:latin typeface="Arial"/>
                <a:cs typeface="Arial"/>
              </a:rPr>
              <a:t>signifies</a:t>
            </a:r>
            <a:r>
              <a:rPr sz="914" b="1" spc="1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interpretation</a:t>
            </a:r>
            <a:r>
              <a:rPr sz="914" b="1" spc="18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of</a:t>
            </a:r>
            <a:r>
              <a:rPr sz="914" b="1" spc="1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a</a:t>
            </a:r>
            <a:r>
              <a:rPr sz="914" b="1" spc="18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written</a:t>
            </a:r>
            <a:r>
              <a:rPr sz="914" b="1" spc="1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or</a:t>
            </a:r>
            <a:r>
              <a:rPr sz="914" b="1" spc="18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printed</a:t>
            </a:r>
            <a:r>
              <a:rPr sz="914" b="1" spc="14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text</a:t>
            </a:r>
            <a:r>
              <a:rPr sz="914" b="1" spc="18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narrated </a:t>
            </a:r>
            <a:r>
              <a:rPr sz="914" b="1" dirty="0">
                <a:solidFill>
                  <a:srgbClr val="474747"/>
                </a:solidFill>
                <a:latin typeface="Arial"/>
                <a:cs typeface="Arial"/>
              </a:rPr>
              <a:t>through</a:t>
            </a:r>
            <a:r>
              <a:rPr sz="914" b="1" spc="-53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moving</a:t>
            </a:r>
            <a:r>
              <a:rPr sz="914" b="1" spc="-53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sz="914" b="1" spc="-7" dirty="0">
                <a:solidFill>
                  <a:srgbClr val="474747"/>
                </a:solidFill>
                <a:latin typeface="Arial"/>
                <a:cs typeface="Arial"/>
              </a:rPr>
              <a:t>pictures.</a:t>
            </a:r>
            <a:endParaRPr sz="914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20383" y="4485611"/>
            <a:ext cx="357188" cy="1542157"/>
          </a:xfrm>
          <a:custGeom>
            <a:avLst/>
            <a:gdLst/>
            <a:ahLst/>
            <a:cxnLst/>
            <a:rect l="l" t="t" r="r" b="b"/>
            <a:pathLst>
              <a:path w="508000" h="2193290">
                <a:moveTo>
                  <a:pt x="0" y="0"/>
                </a:moveTo>
                <a:lnTo>
                  <a:pt x="507770" y="0"/>
                </a:lnTo>
                <a:lnTo>
                  <a:pt x="507770" y="2193230"/>
                </a:lnTo>
                <a:lnTo>
                  <a:pt x="0" y="2193230"/>
                </a:lnTo>
                <a:lnTo>
                  <a:pt x="0" y="0"/>
                </a:lnTo>
                <a:close/>
              </a:path>
            </a:pathLst>
          </a:custGeom>
          <a:solidFill>
            <a:srgbClr val="FF9A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4343" y="1320491"/>
            <a:ext cx="4495312" cy="25281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9696" y="455415"/>
            <a:ext cx="1547961" cy="24709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547" spc="-67" dirty="0">
                <a:solidFill>
                  <a:srgbClr val="FF4E00"/>
                </a:solidFill>
                <a:latin typeface="Arial MT"/>
                <a:cs typeface="Arial MT"/>
              </a:rPr>
              <a:t>EDU</a:t>
            </a:r>
            <a:r>
              <a:rPr sz="1547" spc="-28" dirty="0">
                <a:solidFill>
                  <a:srgbClr val="FF4E00"/>
                </a:solidFill>
                <a:latin typeface="Arial MT"/>
                <a:cs typeface="Arial MT"/>
              </a:rPr>
              <a:t> </a:t>
            </a:r>
            <a:r>
              <a:rPr sz="1547" spc="-67" dirty="0">
                <a:solidFill>
                  <a:srgbClr val="FF4E00"/>
                </a:solidFill>
                <a:latin typeface="Arial MT"/>
                <a:cs typeface="Arial MT"/>
              </a:rPr>
              <a:t>CINEPLEX™</a:t>
            </a:r>
            <a:endParaRPr sz="1547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441" y="507700"/>
            <a:ext cx="6239886" cy="58770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lnSpc>
                <a:spcPts val="1740"/>
              </a:lnSpc>
              <a:spcBef>
                <a:spcPts val="70"/>
              </a:spcBef>
            </a:pPr>
            <a:r>
              <a:rPr sz="3600" dirty="0"/>
              <a:t>Edu</a:t>
            </a:r>
            <a:r>
              <a:rPr sz="3600" spc="-32" dirty="0"/>
              <a:t> </a:t>
            </a:r>
            <a:r>
              <a:rPr sz="3600" spc="-7" dirty="0"/>
              <a:t>Cineplex™</a:t>
            </a:r>
          </a:p>
          <a:p>
            <a:pPr marL="8929">
              <a:lnSpc>
                <a:spcPts val="2964"/>
              </a:lnSpc>
            </a:pPr>
            <a:r>
              <a:rPr sz="2400" dirty="0">
                <a:solidFill>
                  <a:srgbClr val="474747"/>
                </a:solidFill>
                <a:latin typeface="Times New Roman"/>
                <a:cs typeface="Times New Roman"/>
              </a:rPr>
              <a:t>BEYOND</a:t>
            </a:r>
            <a:r>
              <a:rPr sz="2400" spc="11" dirty="0">
                <a:solidFill>
                  <a:srgbClr val="474747"/>
                </a:solidFill>
                <a:latin typeface="Times New Roman"/>
                <a:cs typeface="Times New Roman"/>
              </a:rPr>
              <a:t> </a:t>
            </a:r>
            <a:r>
              <a:rPr sz="2400" spc="165" dirty="0">
                <a:solidFill>
                  <a:srgbClr val="474747"/>
                </a:solidFill>
                <a:latin typeface="Times New Roman"/>
                <a:cs typeface="Times New Roman"/>
              </a:rPr>
              <a:t>THE</a:t>
            </a:r>
            <a:r>
              <a:rPr sz="2400" spc="21" dirty="0">
                <a:solidFill>
                  <a:srgbClr val="474747"/>
                </a:solidFill>
                <a:latin typeface="Times New Roman"/>
                <a:cs typeface="Times New Roman"/>
              </a:rPr>
              <a:t> </a:t>
            </a:r>
            <a:r>
              <a:rPr sz="2400" spc="179" dirty="0">
                <a:solidFill>
                  <a:srgbClr val="474747"/>
                </a:solidFill>
                <a:latin typeface="Times New Roman"/>
                <a:cs typeface="Times New Roman"/>
              </a:rPr>
              <a:t>TEXT</a:t>
            </a:r>
            <a:r>
              <a:rPr sz="2400" spc="21" dirty="0">
                <a:solidFill>
                  <a:srgbClr val="474747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74747"/>
                </a:solidFill>
                <a:latin typeface="Times New Roman"/>
                <a:cs typeface="Times New Roman"/>
              </a:rPr>
              <a:t>BOOKS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445" y="4276224"/>
            <a:ext cx="5538535" cy="18998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445" y="2056500"/>
            <a:ext cx="5538535" cy="18997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41852" y="2056499"/>
            <a:ext cx="2902148" cy="1763531"/>
          </a:xfrm>
          <a:prstGeom prst="rect">
            <a:avLst/>
          </a:prstGeom>
          <a:solidFill>
            <a:srgbClr val="FF4E00"/>
          </a:solidFill>
        </p:spPr>
        <p:txBody>
          <a:bodyPr vert="horz" wrap="square" lIns="0" tIns="50899" rIns="0" bIns="0" rtlCol="0">
            <a:spAutoFit/>
          </a:bodyPr>
          <a:lstStyle/>
          <a:p>
            <a:pPr marL="83936">
              <a:spcBef>
                <a:spcPts val="401"/>
              </a:spcBef>
            </a:pPr>
            <a:r>
              <a:rPr sz="1125" spc="-7" dirty="0">
                <a:solidFill>
                  <a:srgbClr val="FFFFFF"/>
                </a:solidFill>
                <a:latin typeface="Arial MT"/>
                <a:cs typeface="Arial MT"/>
              </a:rPr>
              <a:t>FUNDAMENTAL</a:t>
            </a:r>
            <a:r>
              <a:rPr sz="1125" spc="-3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25" spc="-7" dirty="0">
                <a:solidFill>
                  <a:srgbClr val="FFFFFF"/>
                </a:solidFill>
                <a:latin typeface="Arial MT"/>
                <a:cs typeface="Arial MT"/>
              </a:rPr>
              <a:t>MATRIX</a:t>
            </a:r>
            <a:endParaRPr sz="1125">
              <a:latin typeface="Arial MT"/>
              <a:cs typeface="Arial MT"/>
            </a:endParaRPr>
          </a:p>
          <a:p>
            <a:pPr marL="89294" marR="642468">
              <a:lnSpc>
                <a:spcPct val="113100"/>
              </a:lnSpc>
              <a:spcBef>
                <a:spcPts val="112"/>
              </a:spcBef>
              <a:tabLst>
                <a:tab pos="1728280" algn="l"/>
              </a:tabLst>
            </a:pP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(i)</a:t>
            </a:r>
            <a:r>
              <a:rPr sz="984" spc="27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A.V</a:t>
            </a:r>
            <a:r>
              <a:rPr sz="984" spc="27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aids</a:t>
            </a:r>
            <a:r>
              <a:rPr sz="984" spc="28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play</a:t>
            </a:r>
            <a:r>
              <a:rPr sz="984" spc="27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important</a:t>
            </a:r>
            <a:r>
              <a:rPr sz="984" spc="27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role</a:t>
            </a:r>
            <a:r>
              <a:rPr sz="984" spc="28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18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teaching</a:t>
            </a:r>
            <a:r>
              <a:rPr sz="984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learning</a:t>
            </a:r>
            <a:r>
              <a:rPr sz="984" spc="34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process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	(ii)</a:t>
            </a:r>
            <a:r>
              <a:rPr sz="984" spc="16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18" dirty="0">
                <a:solidFill>
                  <a:srgbClr val="FFFFFF"/>
                </a:solidFill>
                <a:latin typeface="Arial MT"/>
                <a:cs typeface="Arial MT"/>
              </a:rPr>
              <a:t>A.V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aids</a:t>
            </a:r>
            <a:r>
              <a:rPr sz="984" spc="28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make</a:t>
            </a:r>
            <a:r>
              <a:rPr sz="984" spc="28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teaching</a:t>
            </a:r>
            <a:r>
              <a:rPr sz="984" spc="28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learning</a:t>
            </a:r>
            <a:r>
              <a:rPr sz="984" spc="28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14" dirty="0">
                <a:solidFill>
                  <a:srgbClr val="FFFFFF"/>
                </a:solidFill>
                <a:latin typeface="Arial MT"/>
                <a:cs typeface="Arial MT"/>
              </a:rPr>
              <a:t>process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effective</a:t>
            </a:r>
            <a:r>
              <a:rPr sz="984" spc="246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(iii)</a:t>
            </a:r>
            <a:r>
              <a:rPr sz="984" spc="2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984" spc="246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respondents</a:t>
            </a:r>
            <a:r>
              <a:rPr sz="984" spc="35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viewed</a:t>
            </a:r>
            <a:r>
              <a:rPr sz="984" spc="27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984" spc="27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A.V</a:t>
            </a:r>
            <a:r>
              <a:rPr sz="984" spc="27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aids</a:t>
            </a:r>
            <a:r>
              <a:rPr sz="984" spc="27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provide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knowledge</a:t>
            </a:r>
            <a:r>
              <a:rPr sz="984" spc="42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984" spc="42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depth</a:t>
            </a:r>
            <a:r>
              <a:rPr sz="984" spc="46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984" spc="42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detail</a:t>
            </a:r>
            <a:r>
              <a:rPr sz="984" spc="46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(iv)It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brings</a:t>
            </a:r>
            <a:r>
              <a:rPr sz="984" spc="246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change</a:t>
            </a:r>
            <a:r>
              <a:rPr sz="984" spc="2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984" spc="246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class</a:t>
            </a:r>
            <a:r>
              <a:rPr sz="984" spc="2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14" dirty="0">
                <a:solidFill>
                  <a:srgbClr val="FFFFFF"/>
                </a:solidFill>
                <a:latin typeface="Arial MT"/>
                <a:cs typeface="Arial MT"/>
              </a:rPr>
              <a:t>room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environment.</a:t>
            </a:r>
            <a:r>
              <a:rPr sz="984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53" dirty="0">
                <a:solidFill>
                  <a:srgbClr val="FFFFFF"/>
                </a:solidFill>
                <a:latin typeface="Arial MT"/>
                <a:cs typeface="Arial MT"/>
              </a:rPr>
              <a:t>(v)</a:t>
            </a:r>
            <a:r>
              <a:rPr sz="984" spc="2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984" spc="32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motivates</a:t>
            </a:r>
            <a:r>
              <a:rPr sz="984" spc="32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25" dirty="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teachers</a:t>
            </a:r>
            <a:r>
              <a:rPr sz="984" spc="24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984" spc="24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students.</a:t>
            </a:r>
            <a:endParaRPr sz="984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1852" y="4276224"/>
            <a:ext cx="2902148" cy="1828389"/>
          </a:xfrm>
          <a:prstGeom prst="rect">
            <a:avLst/>
          </a:prstGeom>
          <a:solidFill>
            <a:srgbClr val="FF4E00"/>
          </a:solidFill>
        </p:spPr>
        <p:txBody>
          <a:bodyPr vert="horz" wrap="square" lIns="0" tIns="72330" rIns="0" bIns="0" rtlCol="0">
            <a:spAutoFit/>
          </a:bodyPr>
          <a:lstStyle/>
          <a:p>
            <a:pPr marL="125011">
              <a:spcBef>
                <a:spcPts val="570"/>
              </a:spcBef>
            </a:pPr>
            <a:r>
              <a:rPr sz="1406" dirty="0">
                <a:solidFill>
                  <a:srgbClr val="FFFFFF"/>
                </a:solidFill>
                <a:latin typeface="Arial MT"/>
                <a:cs typeface="Arial MT"/>
              </a:rPr>
              <a:t>LOGICAL </a:t>
            </a:r>
            <a:r>
              <a:rPr sz="1406" spc="-7" dirty="0">
                <a:solidFill>
                  <a:srgbClr val="FFFFFF"/>
                </a:solidFill>
                <a:latin typeface="Arial MT"/>
                <a:cs typeface="Arial MT"/>
              </a:rPr>
              <a:t>MATRIX</a:t>
            </a:r>
            <a:endParaRPr sz="1406">
              <a:latin typeface="Arial MT"/>
              <a:cs typeface="Arial MT"/>
            </a:endParaRPr>
          </a:p>
          <a:p>
            <a:pPr marL="133941" marR="387088">
              <a:lnSpc>
                <a:spcPct val="113100"/>
              </a:lnSpc>
              <a:spcBef>
                <a:spcPts val="56"/>
              </a:spcBef>
            </a:pP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There</a:t>
            </a:r>
            <a:r>
              <a:rPr sz="984" spc="2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984" spc="2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984" spc="-3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famous</a:t>
            </a:r>
            <a:r>
              <a:rPr sz="984" spc="2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Chinese</a:t>
            </a:r>
            <a:r>
              <a:rPr sz="984" spc="2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proverb</a:t>
            </a:r>
            <a:r>
              <a:rPr sz="984" spc="35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53" dirty="0">
                <a:solidFill>
                  <a:srgbClr val="FFFFFF"/>
                </a:solidFill>
                <a:latin typeface="Arial MT"/>
                <a:cs typeface="Arial MT"/>
              </a:rPr>
              <a:t>“one</a:t>
            </a:r>
            <a:r>
              <a:rPr sz="984" spc="28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seeing</a:t>
            </a:r>
            <a:r>
              <a:rPr sz="984" spc="28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984" spc="28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worth,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984" spc="1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hundred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words”</a:t>
            </a:r>
            <a:r>
              <a:rPr sz="984" spc="35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fact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receive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knowledge</a:t>
            </a:r>
            <a:r>
              <a:rPr sz="984" spc="35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through our </a:t>
            </a:r>
            <a:r>
              <a:rPr sz="984" spc="-28" dirty="0">
                <a:solidFill>
                  <a:srgbClr val="FFFFFF"/>
                </a:solidFill>
                <a:latin typeface="Arial MT"/>
                <a:cs typeface="Arial MT"/>
              </a:rPr>
              <a:t>senses.</a:t>
            </a:r>
            <a:r>
              <a:rPr sz="984" spc="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There is</a:t>
            </a:r>
            <a:r>
              <a:rPr sz="984" spc="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another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proverb</a:t>
            </a:r>
            <a:r>
              <a:rPr sz="984" spc="3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984" spc="4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70" dirty="0">
                <a:solidFill>
                  <a:srgbClr val="FFFFFF"/>
                </a:solidFill>
                <a:latin typeface="Arial MT"/>
                <a:cs typeface="Arial MT"/>
              </a:rPr>
              <a:t>”if</a:t>
            </a:r>
            <a:r>
              <a:rPr sz="984" spc="3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984" spc="4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hear</a:t>
            </a:r>
            <a:r>
              <a:rPr sz="984" spc="3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984" spc="4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forget,</a:t>
            </a:r>
            <a:r>
              <a:rPr sz="984" spc="4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984" spc="3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18" dirty="0">
                <a:solidFill>
                  <a:srgbClr val="FFFFFF"/>
                </a:solidFill>
                <a:latin typeface="Arial MT"/>
                <a:cs typeface="Arial MT"/>
              </a:rPr>
              <a:t>we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see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remember,</a:t>
            </a:r>
            <a:r>
              <a:rPr sz="984" spc="-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984" spc="-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42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 something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984" spc="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know</a:t>
            </a:r>
            <a:r>
              <a:rPr sz="984" spc="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84" dirty="0">
                <a:solidFill>
                  <a:srgbClr val="FFFFFF"/>
                </a:solidFill>
                <a:latin typeface="Arial MT"/>
                <a:cs typeface="Arial MT"/>
              </a:rPr>
              <a:t>it”</a:t>
            </a:r>
            <a:r>
              <a:rPr sz="984" spc="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so</a:t>
            </a:r>
            <a:r>
              <a:rPr sz="984" spc="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means</a:t>
            </a:r>
            <a:r>
              <a:rPr sz="984" spc="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984" spc="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use</a:t>
            </a:r>
            <a:r>
              <a:rPr sz="984" spc="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18" dirty="0">
                <a:solidFill>
                  <a:srgbClr val="FFFFFF"/>
                </a:solidFill>
                <a:latin typeface="Arial MT"/>
                <a:cs typeface="Arial MT"/>
              </a:rPr>
              <a:t>A.V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aids</a:t>
            </a:r>
            <a:r>
              <a:rPr sz="984" spc="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make</a:t>
            </a:r>
            <a:r>
              <a:rPr sz="984" spc="29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teaching</a:t>
            </a:r>
            <a:r>
              <a:rPr sz="984" spc="29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learning</a:t>
            </a:r>
            <a:r>
              <a:rPr sz="984" spc="29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process </a:t>
            </a:r>
            <a:r>
              <a:rPr sz="984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984" spc="29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84" spc="-7" dirty="0">
                <a:solidFill>
                  <a:srgbClr val="FFFFFF"/>
                </a:solidFill>
                <a:latin typeface="Arial MT"/>
                <a:cs typeface="Arial MT"/>
              </a:rPr>
              <a:t>effective.</a:t>
            </a:r>
            <a:endParaRPr sz="984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55316" y="1193140"/>
            <a:ext cx="2888754" cy="89297"/>
            <a:chOff x="8896449" y="1696911"/>
            <a:chExt cx="4108450" cy="127000"/>
          </a:xfrm>
        </p:grpSpPr>
        <p:sp>
          <p:nvSpPr>
            <p:cNvPr id="8" name="object 8"/>
            <p:cNvSpPr/>
            <p:nvPr/>
          </p:nvSpPr>
          <p:spPr>
            <a:xfrm>
              <a:off x="8896439" y="1696922"/>
              <a:ext cx="4108450" cy="127000"/>
            </a:xfrm>
            <a:custGeom>
              <a:avLst/>
              <a:gdLst/>
              <a:ahLst/>
              <a:cxnLst/>
              <a:rect l="l" t="t" r="r" b="b"/>
              <a:pathLst>
                <a:path w="4108450" h="127000">
                  <a:moveTo>
                    <a:pt x="689800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689800" y="127000"/>
                  </a:lnTo>
                  <a:lnTo>
                    <a:pt x="689800" y="0"/>
                  </a:lnTo>
                  <a:close/>
                </a:path>
                <a:path w="4108450" h="127000">
                  <a:moveTo>
                    <a:pt x="4108361" y="0"/>
                  </a:moveTo>
                  <a:lnTo>
                    <a:pt x="1456309" y="0"/>
                  </a:lnTo>
                  <a:lnTo>
                    <a:pt x="1456309" y="127000"/>
                  </a:lnTo>
                  <a:lnTo>
                    <a:pt x="4108361" y="127000"/>
                  </a:lnTo>
                  <a:lnTo>
                    <a:pt x="4108361" y="0"/>
                  </a:lnTo>
                  <a:close/>
                </a:path>
              </a:pathLst>
            </a:custGeom>
            <a:solidFill>
              <a:srgbClr val="FF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86243" y="1696911"/>
              <a:ext cx="767080" cy="127000"/>
            </a:xfrm>
            <a:custGeom>
              <a:avLst/>
              <a:gdLst/>
              <a:ahLst/>
              <a:cxnLst/>
              <a:rect l="l" t="t" r="r" b="b"/>
              <a:pathLst>
                <a:path w="767079" h="127000">
                  <a:moveTo>
                    <a:pt x="0" y="0"/>
                  </a:moveTo>
                  <a:lnTo>
                    <a:pt x="766513" y="0"/>
                  </a:lnTo>
                  <a:lnTo>
                    <a:pt x="766513" y="127000"/>
                  </a:lnTo>
                  <a:lnTo>
                    <a:pt x="0" y="127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6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9727" y="1415356"/>
            <a:ext cx="7902327" cy="507664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8929" marR="3572">
              <a:lnSpc>
                <a:spcPct val="102200"/>
              </a:lnSpc>
              <a:spcBef>
                <a:spcPts val="42"/>
              </a:spcBef>
            </a:pPr>
            <a:r>
              <a:rPr sz="1090" dirty="0">
                <a:latin typeface="Arial MT"/>
                <a:cs typeface="Arial MT"/>
              </a:rPr>
              <a:t>Any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device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which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by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sight</a:t>
            </a:r>
            <a:r>
              <a:rPr sz="1090" spc="-32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and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sound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increase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the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spc="-7" dirty="0">
                <a:latin typeface="Arial MT"/>
                <a:cs typeface="Arial MT"/>
              </a:rPr>
              <a:t>individual’s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experience,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beyond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that</a:t>
            </a:r>
            <a:r>
              <a:rPr sz="1090" spc="-32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acquired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through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reading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described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as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spc="-18" dirty="0">
                <a:latin typeface="Arial MT"/>
                <a:cs typeface="Arial MT"/>
              </a:rPr>
              <a:t>an </a:t>
            </a:r>
            <a:r>
              <a:rPr sz="1090" dirty="0">
                <a:latin typeface="Arial MT"/>
                <a:cs typeface="Arial MT"/>
              </a:rPr>
              <a:t>audio</a:t>
            </a:r>
            <a:r>
              <a:rPr sz="1090" spc="-46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visual</a:t>
            </a:r>
            <a:r>
              <a:rPr sz="1090" spc="-18" dirty="0">
                <a:latin typeface="Arial MT"/>
                <a:cs typeface="Arial MT"/>
              </a:rPr>
              <a:t> </a:t>
            </a:r>
            <a:r>
              <a:rPr sz="1090" spc="-7" dirty="0">
                <a:latin typeface="Arial MT"/>
                <a:cs typeface="Arial MT"/>
              </a:rPr>
              <a:t>aids.</a:t>
            </a:r>
            <a:r>
              <a:rPr sz="1090" spc="-70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Audio</a:t>
            </a:r>
            <a:r>
              <a:rPr sz="1090" spc="-1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visual</a:t>
            </a:r>
            <a:r>
              <a:rPr sz="1090" spc="-21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aids</a:t>
            </a:r>
            <a:r>
              <a:rPr sz="1090" spc="-21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are</a:t>
            </a:r>
            <a:r>
              <a:rPr sz="1090" spc="-1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effective</a:t>
            </a:r>
            <a:r>
              <a:rPr sz="1090" spc="-21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tool</a:t>
            </a:r>
            <a:r>
              <a:rPr sz="1090" spc="-21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that</a:t>
            </a:r>
            <a:r>
              <a:rPr sz="1090" spc="-21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invest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the</a:t>
            </a:r>
            <a:r>
              <a:rPr sz="1090" spc="-1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past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with</a:t>
            </a:r>
            <a:r>
              <a:rPr sz="1090" spc="-21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an</a:t>
            </a:r>
            <a:r>
              <a:rPr sz="1090" spc="-1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air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of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spc="-14" dirty="0">
                <a:latin typeface="Arial MT"/>
                <a:cs typeface="Arial MT"/>
              </a:rPr>
              <a:t>reality.</a:t>
            </a:r>
            <a:r>
              <a:rPr sz="1090" spc="-60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Audio</a:t>
            </a:r>
            <a:r>
              <a:rPr sz="1090" spc="-1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Visual</a:t>
            </a:r>
            <a:r>
              <a:rPr sz="1090" spc="-21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aids</a:t>
            </a:r>
            <a:r>
              <a:rPr sz="1090" spc="-21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provide</a:t>
            </a:r>
            <a:r>
              <a:rPr sz="1090" spc="-18" dirty="0">
                <a:latin typeface="Arial MT"/>
                <a:cs typeface="Arial MT"/>
              </a:rPr>
              <a:t> the </a:t>
            </a:r>
            <a:r>
              <a:rPr sz="1090" dirty="0">
                <a:latin typeface="Arial MT"/>
                <a:cs typeface="Arial MT"/>
              </a:rPr>
              <a:t>learners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with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realistic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experience,</a:t>
            </a:r>
            <a:r>
              <a:rPr sz="1090" spc="-32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which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capture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their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attention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and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help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in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the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understanding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of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the</a:t>
            </a:r>
            <a:r>
              <a:rPr sz="1090" spc="-28" dirty="0">
                <a:latin typeface="Arial MT"/>
                <a:cs typeface="Arial MT"/>
              </a:rPr>
              <a:t> </a:t>
            </a:r>
            <a:r>
              <a:rPr sz="1090" dirty="0">
                <a:latin typeface="Arial MT"/>
                <a:cs typeface="Arial MT"/>
              </a:rPr>
              <a:t>historical</a:t>
            </a:r>
            <a:r>
              <a:rPr sz="1090" spc="-25" dirty="0">
                <a:latin typeface="Arial MT"/>
                <a:cs typeface="Arial MT"/>
              </a:rPr>
              <a:t> </a:t>
            </a:r>
            <a:r>
              <a:rPr sz="1090" spc="-7" dirty="0">
                <a:latin typeface="Arial MT"/>
                <a:cs typeface="Arial MT"/>
              </a:rPr>
              <a:t>phenomena.</a:t>
            </a:r>
            <a:endParaRPr sz="109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5" name="object 5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52527" y="6611917"/>
            <a:ext cx="6108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5" name="object 5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5" name="object 5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5" name="object 5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52527" y="6611917"/>
            <a:ext cx="6108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5" name="object 5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5" name="object 5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5" name="object 5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120F5-0747-5889-FA54-5030144F8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F60931-6739-D1A3-447B-5F6DE2041111}"/>
              </a:ext>
            </a:extLst>
          </p:cNvPr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5FDAF0A-E567-CF30-1E08-3C0810F559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932" rIns="0" bIns="0" rtlCol="0">
            <a:spAutoFit/>
          </a:bodyPr>
          <a:lstStyle/>
          <a:p>
            <a:pPr marL="363982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BGIL</a:t>
            </a:r>
            <a:r>
              <a:rPr sz="2800" b="1" spc="-5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Films</a:t>
            </a:r>
            <a:r>
              <a:rPr sz="2800" b="1" spc="-9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&amp;</a:t>
            </a:r>
            <a:r>
              <a:rPr sz="2800" b="1" spc="-6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spc="-25" dirty="0">
                <a:solidFill>
                  <a:srgbClr val="04607A"/>
                </a:solidFill>
                <a:latin typeface="Constantia"/>
                <a:cs typeface="Constantia"/>
              </a:rPr>
              <a:t>Technologies</a:t>
            </a:r>
            <a:r>
              <a:rPr sz="2800" b="1" spc="-14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spc="-20" dirty="0">
                <a:solidFill>
                  <a:srgbClr val="04607A"/>
                </a:solidFill>
                <a:latin typeface="Constantia"/>
                <a:cs typeface="Constantia"/>
              </a:rPr>
              <a:t>Ltd.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D519C465-3B1C-17A9-A3B5-48BD3141E1FF}"/>
              </a:ext>
            </a:extLst>
          </p:cNvPr>
          <p:cNvGrpSpPr/>
          <p:nvPr/>
        </p:nvGrpSpPr>
        <p:grpSpPr>
          <a:xfrm>
            <a:off x="228600" y="405384"/>
            <a:ext cx="8763000" cy="841375"/>
            <a:chOff x="228600" y="405384"/>
            <a:chExt cx="8763000" cy="841375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49ED0E5-8279-8ED1-010B-43A2A8088925}"/>
                </a:ext>
              </a:extLst>
            </p:cNvPr>
            <p:cNvSpPr/>
            <p:nvPr/>
          </p:nvSpPr>
          <p:spPr>
            <a:xfrm>
              <a:off x="228600" y="1234439"/>
              <a:ext cx="8763000" cy="0"/>
            </a:xfrm>
            <a:custGeom>
              <a:avLst/>
              <a:gdLst/>
              <a:ahLst/>
              <a:cxnLst/>
              <a:rect l="l" t="t" r="r" b="b"/>
              <a:pathLst>
                <a:path w="8763000">
                  <a:moveTo>
                    <a:pt x="0" y="0"/>
                  </a:moveTo>
                  <a:lnTo>
                    <a:pt x="8763000" y="0"/>
                  </a:lnTo>
                </a:path>
              </a:pathLst>
            </a:custGeom>
            <a:ln w="2438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C20D5DEA-92C3-0BA4-86E4-82EAED4B472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405384"/>
              <a:ext cx="1722120" cy="783336"/>
            </a:xfrm>
            <a:prstGeom prst="rect">
              <a:avLst/>
            </a:prstGeom>
          </p:spPr>
        </p:pic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152F9513-1C70-A4F9-5F28-171F91B3AF16}"/>
              </a:ext>
            </a:extLst>
          </p:cNvPr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9F03CA4-09DA-5C5E-4275-276CA23EBD67}"/>
                </a:ext>
              </a:extLst>
            </p:cNvPr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71A01B8-A637-E21C-EE0F-59FB85E2AC50}"/>
                </a:ext>
              </a:extLst>
            </p:cNvPr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FC150D-361A-D5DC-0C29-C879D2C89141}"/>
              </a:ext>
            </a:extLst>
          </p:cNvPr>
          <p:cNvSpPr txBox="1"/>
          <p:nvPr/>
        </p:nvSpPr>
        <p:spPr>
          <a:xfrm>
            <a:off x="304800" y="1491130"/>
            <a:ext cx="8305800" cy="4822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355" marR="5080" indent="-287655" algn="just">
              <a:lnSpc>
                <a:spcPct val="100000"/>
              </a:lnSpc>
              <a:buFont typeface="Arial MT"/>
              <a:buChar char="•"/>
              <a:tabLst>
                <a:tab pos="302260" algn="l"/>
              </a:tabLst>
            </a:pPr>
            <a:endParaRPr lang="en-US" sz="1800" b="1" dirty="0">
              <a:solidFill>
                <a:srgbClr val="000099"/>
              </a:solidFill>
              <a:latin typeface="Arial"/>
              <a:cs typeface="Arial"/>
            </a:endParaRPr>
          </a:p>
          <a:p>
            <a:pPr marL="300355" marR="5080" indent="-287655" algn="just">
              <a:buFont typeface="Arial MT"/>
              <a:buChar char="•"/>
              <a:tabLst>
                <a:tab pos="302260" algn="l"/>
              </a:tabLst>
            </a:pP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Key</a:t>
            </a:r>
            <a:r>
              <a:rPr lang="en-US" sz="1600" b="1" spc="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initiatives</a:t>
            </a:r>
            <a:r>
              <a:rPr lang="en-US" sz="1600" b="1" spc="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include:-</a:t>
            </a:r>
            <a:r>
              <a:rPr lang="en-US" sz="1600" b="1" spc="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lang="en-US" sz="1600" b="1" spc="1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upcoming</a:t>
            </a:r>
            <a:r>
              <a:rPr lang="en-US" sz="1600" b="1" spc="1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launch</a:t>
            </a:r>
            <a:r>
              <a:rPr lang="en-US" sz="1600" b="1" spc="1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lang="en-US" sz="1600" b="1" spc="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</a:rPr>
              <a:t>‘</a:t>
            </a: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  <a:hlinkClick r:id="rId3"/>
              </a:rPr>
              <a:t>www.waytostardom.com',</a:t>
            </a:r>
            <a:r>
              <a:rPr lang="en-US" sz="1600" b="1" spc="1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lang="en-US" sz="1600" b="1" spc="1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</a:rPr>
              <a:t>web-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based</a:t>
            </a:r>
            <a:r>
              <a:rPr lang="en-US" sz="1600" b="1" spc="1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</a:rPr>
              <a:t>portal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addressing</a:t>
            </a:r>
            <a:r>
              <a:rPr lang="en-US" sz="16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critical</a:t>
            </a:r>
            <a:r>
              <a:rPr lang="en-US" sz="16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Bollywood</a:t>
            </a:r>
            <a:r>
              <a:rPr lang="en-US" sz="1600" b="1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needs,</a:t>
            </a:r>
            <a:r>
              <a:rPr lang="en-US" sz="16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with</a:t>
            </a:r>
            <a:r>
              <a:rPr lang="en-US" sz="16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lang="en-US" sz="16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companion</a:t>
            </a:r>
            <a:r>
              <a:rPr lang="en-US" sz="16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mobile</a:t>
            </a:r>
            <a:r>
              <a:rPr lang="en-US" sz="16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spc="-20" dirty="0">
                <a:solidFill>
                  <a:srgbClr val="000099"/>
                </a:solidFill>
                <a:latin typeface="Arial"/>
                <a:cs typeface="Arial"/>
              </a:rPr>
              <a:t>app.</a:t>
            </a:r>
          </a:p>
          <a:p>
            <a:pPr marL="300355" marR="5080" indent="-287655" algn="just">
              <a:buFont typeface="Arial MT"/>
              <a:buChar char="•"/>
              <a:tabLst>
                <a:tab pos="302260" algn="l"/>
              </a:tabLst>
            </a:pPr>
            <a:endParaRPr lang="en-US" sz="1600" b="1" spc="-20" dirty="0">
              <a:solidFill>
                <a:srgbClr val="000099"/>
              </a:solidFill>
              <a:latin typeface="Arial"/>
              <a:cs typeface="Arial"/>
            </a:endParaRPr>
          </a:p>
          <a:p>
            <a:pPr marL="300355" marR="5080" indent="-287655" algn="just">
              <a:buFont typeface="Arial MT"/>
              <a:buChar char="•"/>
              <a:tabLst>
                <a:tab pos="302260" algn="l"/>
              </a:tabLst>
            </a:pPr>
            <a:r>
              <a:rPr lang="en-US" sz="1600" b="1" spc="-20" dirty="0">
                <a:solidFill>
                  <a:srgbClr val="000099"/>
                </a:solidFill>
                <a:latin typeface="Arial"/>
                <a:cs typeface="Arial"/>
              </a:rPr>
              <a:t>BGIL Films owns the Bollywood news portal </a:t>
            </a:r>
            <a:r>
              <a:rPr lang="en-US" sz="1600" b="1" spc="-20" dirty="0">
                <a:solidFill>
                  <a:srgbClr val="000099"/>
                </a:solidFill>
                <a:latin typeface="Arial"/>
                <a:cs typeface="Arial"/>
                <a:hlinkClick r:id="rId4"/>
              </a:rPr>
              <a:t>www.todaybollywood.in</a:t>
            </a:r>
            <a:r>
              <a:rPr lang="en-US" sz="1600" b="1" spc="-20" dirty="0">
                <a:solidFill>
                  <a:srgbClr val="000099"/>
                </a:solidFill>
                <a:latin typeface="Arial"/>
                <a:cs typeface="Arial"/>
              </a:rPr>
              <a:t>, which provides coverage of live events and industry developments within and beyond Bollywood. This dedicated news and entertainment platform addresses a growing demand in the industry.</a:t>
            </a:r>
          </a:p>
          <a:p>
            <a:pPr marL="300355" marR="5080" indent="-287655" algn="just">
              <a:buFont typeface="Arial MT"/>
              <a:buChar char="•"/>
              <a:tabLst>
                <a:tab pos="302260" algn="l"/>
              </a:tabLst>
            </a:pPr>
            <a:endParaRPr lang="en-US" sz="1600" b="1" spc="-20" dirty="0">
              <a:solidFill>
                <a:srgbClr val="000099"/>
              </a:solidFill>
              <a:latin typeface="Arial"/>
              <a:cs typeface="Arial"/>
            </a:endParaRPr>
          </a:p>
          <a:p>
            <a:pPr marL="300355" marR="5080" indent="-287655" algn="just">
              <a:buFont typeface="Arial MT"/>
              <a:buChar char="•"/>
              <a:tabLst>
                <a:tab pos="302260" algn="l"/>
              </a:tabLst>
            </a:pP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As a publicly listed entity, BGIL Films complies with rigorous corporate governance and disclosure frameworks, ensuring </a:t>
            </a:r>
            <a:r>
              <a:rPr lang="en-US" sz="1600" b="1" dirty="0">
                <a:solidFill>
                  <a:srgbClr val="00B050"/>
                </a:solidFill>
                <a:latin typeface="Arial"/>
                <a:cs typeface="Arial"/>
              </a:rPr>
              <a:t>operational transparency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, regulatory adherence, and </a:t>
            </a:r>
            <a:r>
              <a:rPr lang="en-US" sz="1600" b="1" dirty="0">
                <a:solidFill>
                  <a:srgbClr val="FFC000"/>
                </a:solidFill>
                <a:latin typeface="Arial"/>
                <a:cs typeface="Arial"/>
              </a:rPr>
              <a:t>stakeholder accountability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across all its business functions.</a:t>
            </a:r>
          </a:p>
          <a:p>
            <a:pPr marL="12700" marR="5080" algn="just">
              <a:tabLst>
                <a:tab pos="302260" algn="l"/>
              </a:tabLst>
            </a:pPr>
            <a:endParaRPr lang="en-US" sz="1800" b="1" dirty="0">
              <a:solidFill>
                <a:srgbClr val="000099"/>
              </a:solidFill>
              <a:latin typeface="Arial"/>
              <a:cs typeface="Arial"/>
            </a:endParaRPr>
          </a:p>
          <a:p>
            <a:pPr marL="300355" marR="7620" indent="-287655" algn="just">
              <a:lnSpc>
                <a:spcPct val="99400"/>
              </a:lnSpc>
              <a:spcBef>
                <a:spcPts val="10"/>
              </a:spcBef>
              <a:buFont typeface="Arial MT"/>
              <a:buChar char="•"/>
              <a:tabLst>
                <a:tab pos="302260" algn="l"/>
              </a:tabLst>
            </a:pP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BGIL</a:t>
            </a:r>
            <a:r>
              <a:rPr lang="en-US" sz="1600" b="1" spc="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Films</a:t>
            </a:r>
            <a:r>
              <a:rPr lang="en-US" sz="1600" b="1" spc="1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has</a:t>
            </a:r>
            <a:r>
              <a:rPr lang="en-US" sz="1600" b="1" spc="1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also</a:t>
            </a:r>
            <a:r>
              <a:rPr lang="en-US" sz="1600" b="1" spc="1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organized</a:t>
            </a:r>
            <a:r>
              <a:rPr lang="en-US" sz="1600" b="1" spc="1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various</a:t>
            </a:r>
            <a:r>
              <a:rPr lang="en-US" sz="1600" b="1" spc="1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events</a:t>
            </a:r>
            <a:r>
              <a:rPr lang="en-US" sz="1600" b="1" spc="1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lang="en-US" sz="1600" b="1" spc="150" dirty="0">
                <a:solidFill>
                  <a:srgbClr val="000099"/>
                </a:solidFill>
                <a:latin typeface="Arial"/>
                <a:cs typeface="Arial"/>
              </a:rPr>
              <a:t> a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good</a:t>
            </a:r>
            <a:r>
              <a:rPr lang="en-US" sz="1600" b="1" spc="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size</a:t>
            </a:r>
            <a:r>
              <a:rPr lang="en-US" sz="1600" b="1" spc="1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lang="en-US" sz="1600" b="1" spc="1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has</a:t>
            </a:r>
            <a:r>
              <a:rPr lang="en-US" sz="1600" b="1" spc="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lang="en-US" sz="1600" b="1" spc="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capability</a:t>
            </a:r>
            <a:r>
              <a:rPr lang="en-US" sz="1600" b="1" spc="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lang="en-US" sz="1600" b="1" spc="1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</a:rPr>
              <a:t>organize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larger-scale</a:t>
            </a:r>
            <a:r>
              <a:rPr lang="en-US" sz="1600" b="1" spc="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events</a:t>
            </a:r>
            <a:r>
              <a:rPr lang="en-US" sz="1600" b="1" spc="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involving</a:t>
            </a:r>
            <a:r>
              <a:rPr lang="en-US" sz="1600" b="1" spc="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Celebrities.</a:t>
            </a:r>
            <a:r>
              <a:rPr lang="en-US" sz="1600" b="1" spc="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lang="en-US" sz="1600" b="1" spc="1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company</a:t>
            </a:r>
            <a:r>
              <a:rPr lang="en-US" sz="1600" b="1" spc="11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has</a:t>
            </a:r>
            <a:r>
              <a:rPr lang="en-US" sz="1600" b="1" spc="1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produced</a:t>
            </a:r>
            <a:r>
              <a:rPr lang="en-US" sz="1600" b="1" spc="1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Commercials</a:t>
            </a:r>
            <a:r>
              <a:rPr lang="en-US" sz="1600" b="1" spc="1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for</a:t>
            </a:r>
            <a:r>
              <a:rPr lang="en-US" sz="1600" b="1" spc="11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spc="-10" dirty="0">
                <a:solidFill>
                  <a:srgbClr val="000099"/>
                </a:solidFill>
                <a:latin typeface="Arial MT"/>
                <a:cs typeface="Arial MT"/>
              </a:rPr>
              <a:t>Corporates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lang="en-US" sz="1600" b="1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also</a:t>
            </a:r>
            <a:r>
              <a:rPr lang="en-US" sz="1600" b="1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launched</a:t>
            </a:r>
            <a:r>
              <a:rPr lang="en-US" sz="1600" b="1" spc="30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them</a:t>
            </a:r>
            <a:r>
              <a:rPr lang="en-US" sz="1600" b="1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through</a:t>
            </a:r>
            <a:r>
              <a:rPr lang="en-US" sz="1600" b="1" spc="-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lang="en-US" sz="1600" b="1" spc="-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well-designed</a:t>
            </a:r>
            <a:r>
              <a:rPr lang="en-US" sz="1600" b="1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campaign</a:t>
            </a:r>
            <a:r>
              <a:rPr lang="en-US" sz="1600" b="1" spc="2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on</a:t>
            </a:r>
            <a:r>
              <a:rPr lang="en-US" sz="1600" b="1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various</a:t>
            </a:r>
            <a:r>
              <a:rPr lang="en-US" sz="1600" b="1" spc="-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TV</a:t>
            </a:r>
            <a:r>
              <a:rPr lang="en-US" sz="1600" b="1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 MT"/>
                <a:cs typeface="Arial MT"/>
              </a:rPr>
              <a:t>channels</a:t>
            </a:r>
            <a:r>
              <a:rPr lang="en-US" sz="1600" b="1" spc="-20" dirty="0">
                <a:solidFill>
                  <a:srgbClr val="000099"/>
                </a:solidFill>
                <a:latin typeface="Arial MT"/>
                <a:cs typeface="Arial MT"/>
              </a:rPr>
              <a:t> etc.</a:t>
            </a:r>
            <a:endParaRPr lang="en-US" sz="1600" b="1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52619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5" name="object 5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0"/>
            <a:ext cx="9168765" cy="6870700"/>
            <a:chOff x="-12191" y="0"/>
            <a:chExt cx="9168765" cy="68707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3984" y="0"/>
              <a:ext cx="4700016" cy="32095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" y="1776982"/>
              <a:ext cx="9119616" cy="50810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48" y="762000"/>
              <a:ext cx="1362456" cy="12679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0"/>
            <a:ext cx="9168765" cy="6870700"/>
            <a:chOff x="-12191" y="0"/>
            <a:chExt cx="9168765" cy="68707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33798"/>
              <a:ext cx="9144000" cy="31242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4696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8264" y="1923288"/>
              <a:ext cx="935735" cy="16581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52527" y="6611917"/>
            <a:ext cx="6108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0"/>
            <a:ext cx="9168765" cy="6870700"/>
            <a:chOff x="-12191" y="0"/>
            <a:chExt cx="9168765" cy="68707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0663" y="0"/>
              <a:ext cx="4593336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143000"/>
              <a:ext cx="6248400" cy="4572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49109"/>
            <a:chOff x="0" y="0"/>
            <a:chExt cx="9144000" cy="684910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90998"/>
              <a:ext cx="9144000" cy="26578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0566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52527" y="6611917"/>
            <a:ext cx="61087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pc="-1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4424" y="0"/>
            <a:ext cx="8790940" cy="6586855"/>
            <a:chOff x="344424" y="0"/>
            <a:chExt cx="8790940" cy="65868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1312" y="0"/>
              <a:ext cx="4733544" cy="32095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99" y="1356360"/>
              <a:ext cx="6918959" cy="5230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424" y="1335024"/>
              <a:ext cx="950976" cy="525170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62546" y="2557259"/>
            <a:ext cx="320675" cy="274955"/>
          </a:xfrm>
          <a:custGeom>
            <a:avLst/>
            <a:gdLst/>
            <a:ahLst/>
            <a:cxnLst/>
            <a:rect l="l" t="t" r="r" b="b"/>
            <a:pathLst>
              <a:path w="320675" h="274955">
                <a:moveTo>
                  <a:pt x="149606" y="137287"/>
                </a:moveTo>
                <a:lnTo>
                  <a:pt x="147510" y="123888"/>
                </a:lnTo>
                <a:lnTo>
                  <a:pt x="141224" y="113423"/>
                </a:lnTo>
                <a:lnTo>
                  <a:pt x="25146" y="3695"/>
                </a:lnTo>
                <a:lnTo>
                  <a:pt x="16497" y="0"/>
                </a:lnTo>
                <a:lnTo>
                  <a:pt x="8382" y="3721"/>
                </a:lnTo>
                <a:lnTo>
                  <a:pt x="2349" y="13360"/>
                </a:lnTo>
                <a:lnTo>
                  <a:pt x="0" y="27444"/>
                </a:lnTo>
                <a:lnTo>
                  <a:pt x="0" y="246900"/>
                </a:lnTo>
                <a:lnTo>
                  <a:pt x="2349" y="261061"/>
                </a:lnTo>
                <a:lnTo>
                  <a:pt x="8382" y="270751"/>
                </a:lnTo>
                <a:lnTo>
                  <a:pt x="16497" y="274485"/>
                </a:lnTo>
                <a:lnTo>
                  <a:pt x="25146" y="270776"/>
                </a:lnTo>
                <a:lnTo>
                  <a:pt x="141224" y="161048"/>
                </a:lnTo>
                <a:lnTo>
                  <a:pt x="147510" y="150672"/>
                </a:lnTo>
                <a:lnTo>
                  <a:pt x="149606" y="137287"/>
                </a:lnTo>
                <a:close/>
              </a:path>
              <a:path w="320675" h="274955">
                <a:moveTo>
                  <a:pt x="320281" y="137287"/>
                </a:moveTo>
                <a:lnTo>
                  <a:pt x="318198" y="123888"/>
                </a:lnTo>
                <a:lnTo>
                  <a:pt x="311912" y="113423"/>
                </a:lnTo>
                <a:lnTo>
                  <a:pt x="195834" y="3695"/>
                </a:lnTo>
                <a:lnTo>
                  <a:pt x="187185" y="0"/>
                </a:lnTo>
                <a:lnTo>
                  <a:pt x="179057" y="3721"/>
                </a:lnTo>
                <a:lnTo>
                  <a:pt x="173037" y="13360"/>
                </a:lnTo>
                <a:lnTo>
                  <a:pt x="170688" y="27444"/>
                </a:lnTo>
                <a:lnTo>
                  <a:pt x="170688" y="246900"/>
                </a:lnTo>
                <a:lnTo>
                  <a:pt x="173037" y="261061"/>
                </a:lnTo>
                <a:lnTo>
                  <a:pt x="179070" y="270751"/>
                </a:lnTo>
                <a:lnTo>
                  <a:pt x="187185" y="274485"/>
                </a:lnTo>
                <a:lnTo>
                  <a:pt x="195834" y="270776"/>
                </a:lnTo>
                <a:lnTo>
                  <a:pt x="311912" y="161048"/>
                </a:lnTo>
                <a:lnTo>
                  <a:pt x="318198" y="150672"/>
                </a:lnTo>
                <a:lnTo>
                  <a:pt x="320281" y="137287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2245" y="559689"/>
            <a:ext cx="38449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9657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15</a:t>
            </a:r>
            <a:r>
              <a:rPr sz="2400" b="1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0099"/>
                </a:solidFill>
                <a:latin typeface="Calibri"/>
                <a:cs typeface="Calibri"/>
              </a:rPr>
              <a:t>Years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experience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BGIL</a:t>
            </a:r>
            <a:r>
              <a:rPr sz="24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Films</a:t>
            </a:r>
            <a:r>
              <a:rPr sz="24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&amp;</a:t>
            </a:r>
            <a:r>
              <a:rPr sz="2400" b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Calibri"/>
                <a:cs typeface="Calibri"/>
              </a:rPr>
              <a:t>Technologies</a:t>
            </a:r>
            <a:r>
              <a:rPr sz="24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Calibri"/>
                <a:cs typeface="Calibri"/>
              </a:rPr>
              <a:t>Ltd.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4142" y="1218438"/>
            <a:ext cx="4464685" cy="22847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659255" marR="1654810" indent="635" algn="ctr">
              <a:lnSpc>
                <a:spcPts val="2590"/>
              </a:lnSpc>
              <a:spcBef>
                <a:spcPts val="425"/>
              </a:spcBef>
            </a:pPr>
            <a:r>
              <a:rPr sz="2400" b="1" spc="-25" dirty="0">
                <a:solidFill>
                  <a:srgbClr val="000099"/>
                </a:solidFill>
                <a:latin typeface="Calibri"/>
                <a:cs typeface="Calibri"/>
              </a:rPr>
              <a:t>Is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Initiating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z="6600" b="1" dirty="0">
                <a:solidFill>
                  <a:srgbClr val="000099"/>
                </a:solidFill>
                <a:latin typeface="Calibri"/>
                <a:cs typeface="Calibri"/>
              </a:rPr>
              <a:t>BGIL</a:t>
            </a:r>
            <a:r>
              <a:rPr sz="6600" b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6600" b="1" spc="-10" dirty="0">
                <a:solidFill>
                  <a:srgbClr val="000099"/>
                </a:solidFill>
                <a:latin typeface="Calibri"/>
                <a:cs typeface="Calibri"/>
              </a:rPr>
              <a:t>STUDIO</a:t>
            </a:r>
            <a:endParaRPr sz="66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2400" b="1" i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One</a:t>
            </a:r>
            <a:r>
              <a:rPr sz="2400" b="1" i="1" u="sng" spc="-5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Stop</a:t>
            </a:r>
            <a:r>
              <a:rPr sz="2400" b="1" i="1" u="sng" spc="-8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Post</a:t>
            </a:r>
            <a:r>
              <a:rPr sz="2400" b="1" i="1" u="sng" spc="-2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Production</a:t>
            </a:r>
            <a:r>
              <a:rPr sz="2400" b="1" i="1" u="sng" spc="-6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sng" spc="-1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House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937" y="4724476"/>
            <a:ext cx="775208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BGIL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Studio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will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Mumbai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based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post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house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which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will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endeavors</a:t>
            </a:r>
            <a:endParaRPr sz="1800">
              <a:latin typeface="Verdana"/>
              <a:cs typeface="Verdana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to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redefine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way</a:t>
            </a:r>
            <a:endParaRPr sz="1800">
              <a:latin typeface="Verdana"/>
              <a:cs typeface="Verdana"/>
            </a:endParaRPr>
          </a:p>
          <a:p>
            <a:pPr marL="7620" algn="ct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Edit,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CGI,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VFX,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Sound</a:t>
            </a:r>
            <a:endParaRPr sz="1800">
              <a:latin typeface="Verdana"/>
              <a:cs typeface="Verdana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in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crafted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out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mind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experienced.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76200" y="5458993"/>
            <a:ext cx="9220200" cy="1399387"/>
            <a:chOff x="-76200" y="5458993"/>
            <a:chExt cx="9220200" cy="1399387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58993"/>
              <a:ext cx="1882902" cy="13990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5532132"/>
              <a:ext cx="1508760" cy="10607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0770" y="316483"/>
            <a:ext cx="5102860" cy="2006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11760" algn="ctr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According</a:t>
            </a:r>
            <a:r>
              <a:rPr sz="2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KPMG</a:t>
            </a:r>
            <a:r>
              <a:rPr sz="2600" spc="-65" dirty="0"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Verdana"/>
                <a:cs typeface="Verdana"/>
              </a:rPr>
              <a:t>India's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'India's</a:t>
            </a:r>
            <a:r>
              <a:rPr sz="2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sz="2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Future:</a:t>
            </a:r>
            <a:r>
              <a:rPr sz="2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Mass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niches‘</a:t>
            </a:r>
            <a:r>
              <a:rPr sz="2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report,</a:t>
            </a:r>
            <a:r>
              <a:rPr sz="2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endParaRPr sz="2600">
              <a:latin typeface="Verdana"/>
              <a:cs typeface="Verdana"/>
            </a:endParaRPr>
          </a:p>
          <a:p>
            <a:pPr marL="802005" marR="904240" algn="ctr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Verdana"/>
                <a:cs typeface="Verdana"/>
              </a:rPr>
              <a:t>entertainment </a:t>
            </a: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industry</a:t>
            </a:r>
            <a:r>
              <a:rPr sz="26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posted</a:t>
            </a:r>
            <a:r>
              <a:rPr sz="2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7785" y="2298573"/>
            <a:ext cx="5497830" cy="2006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solid</a:t>
            </a:r>
            <a:r>
              <a:rPr sz="2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growth</a:t>
            </a:r>
            <a:r>
              <a:rPr sz="26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0000"/>
                </a:solidFill>
                <a:latin typeface="Verdana"/>
                <a:cs typeface="Verdana"/>
              </a:rPr>
              <a:t>13</a:t>
            </a:r>
            <a:r>
              <a:rPr sz="2600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0000"/>
                </a:solidFill>
                <a:latin typeface="Verdana"/>
                <a:cs typeface="Verdana"/>
              </a:rPr>
              <a:t>%</a:t>
            </a:r>
            <a:r>
              <a:rPr sz="2600" spc="-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2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financial</a:t>
            </a:r>
            <a:r>
              <a:rPr sz="2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sz="2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Verdana"/>
                <a:cs typeface="Verdana"/>
              </a:rPr>
              <a:t>2021-</a:t>
            </a: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r>
              <a:rPr sz="26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Verdana"/>
                <a:cs typeface="Verdana"/>
              </a:rPr>
              <a:t>reach </a:t>
            </a:r>
            <a:r>
              <a:rPr sz="2600" dirty="0">
                <a:solidFill>
                  <a:srgbClr val="FF0000"/>
                </a:solidFill>
                <a:latin typeface="Verdana"/>
                <a:cs typeface="Verdana"/>
              </a:rPr>
              <a:t>Rs</a:t>
            </a:r>
            <a:r>
              <a:rPr sz="2600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0000"/>
                </a:solidFill>
                <a:latin typeface="Verdana"/>
                <a:cs typeface="Verdana"/>
              </a:rPr>
              <a:t>1.6</a:t>
            </a:r>
            <a:r>
              <a:rPr sz="2600" spc="-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0000"/>
                </a:solidFill>
                <a:latin typeface="Verdana"/>
                <a:cs typeface="Verdana"/>
              </a:rPr>
              <a:t>lakh</a:t>
            </a:r>
            <a:r>
              <a:rPr sz="2600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0000"/>
                </a:solidFill>
                <a:latin typeface="Verdana"/>
                <a:cs typeface="Verdana"/>
              </a:rPr>
              <a:t>crore</a:t>
            </a:r>
            <a:r>
              <a:rPr sz="2600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compound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annual</a:t>
            </a:r>
            <a:r>
              <a:rPr sz="2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Verdana"/>
                <a:cs typeface="Verdana"/>
              </a:rPr>
              <a:t>growth</a:t>
            </a:r>
            <a:r>
              <a:rPr sz="26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Verdana"/>
                <a:cs typeface="Verdana"/>
              </a:rPr>
              <a:t>rate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(CAGR)</a:t>
            </a:r>
            <a:r>
              <a:rPr sz="2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0000"/>
                </a:solidFill>
                <a:latin typeface="Verdana"/>
                <a:cs typeface="Verdana"/>
              </a:rPr>
              <a:t>11.5</a:t>
            </a:r>
            <a:r>
              <a:rPr sz="2600" spc="-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FF0000"/>
                </a:solidFill>
                <a:latin typeface="Verdana"/>
                <a:cs typeface="Verdana"/>
              </a:rPr>
              <a:t>%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7906" y="4986553"/>
            <a:ext cx="320675" cy="271780"/>
          </a:xfrm>
          <a:custGeom>
            <a:avLst/>
            <a:gdLst/>
            <a:ahLst/>
            <a:cxnLst/>
            <a:rect l="l" t="t" r="r" b="b"/>
            <a:pathLst>
              <a:path w="320675" h="271779">
                <a:moveTo>
                  <a:pt x="149606" y="135724"/>
                </a:moveTo>
                <a:lnTo>
                  <a:pt x="147510" y="122466"/>
                </a:lnTo>
                <a:lnTo>
                  <a:pt x="141224" y="112115"/>
                </a:lnTo>
                <a:lnTo>
                  <a:pt x="25146" y="3657"/>
                </a:lnTo>
                <a:lnTo>
                  <a:pt x="16497" y="0"/>
                </a:lnTo>
                <a:lnTo>
                  <a:pt x="8382" y="3644"/>
                </a:lnTo>
                <a:lnTo>
                  <a:pt x="2349" y="13182"/>
                </a:lnTo>
                <a:lnTo>
                  <a:pt x="0" y="27152"/>
                </a:lnTo>
                <a:lnTo>
                  <a:pt x="0" y="244195"/>
                </a:lnTo>
                <a:lnTo>
                  <a:pt x="2349" y="258178"/>
                </a:lnTo>
                <a:lnTo>
                  <a:pt x="8369" y="267716"/>
                </a:lnTo>
                <a:lnTo>
                  <a:pt x="16497" y="271360"/>
                </a:lnTo>
                <a:lnTo>
                  <a:pt x="25146" y="267690"/>
                </a:lnTo>
                <a:lnTo>
                  <a:pt x="141224" y="159232"/>
                </a:lnTo>
                <a:lnTo>
                  <a:pt x="147510" y="148971"/>
                </a:lnTo>
                <a:lnTo>
                  <a:pt x="149606" y="135724"/>
                </a:lnTo>
                <a:close/>
              </a:path>
              <a:path w="320675" h="271779">
                <a:moveTo>
                  <a:pt x="320294" y="135724"/>
                </a:moveTo>
                <a:lnTo>
                  <a:pt x="318198" y="122466"/>
                </a:lnTo>
                <a:lnTo>
                  <a:pt x="311912" y="112115"/>
                </a:lnTo>
                <a:lnTo>
                  <a:pt x="195834" y="3657"/>
                </a:lnTo>
                <a:lnTo>
                  <a:pt x="187185" y="0"/>
                </a:lnTo>
                <a:lnTo>
                  <a:pt x="179070" y="3644"/>
                </a:lnTo>
                <a:lnTo>
                  <a:pt x="173037" y="13182"/>
                </a:lnTo>
                <a:lnTo>
                  <a:pt x="170688" y="27152"/>
                </a:lnTo>
                <a:lnTo>
                  <a:pt x="170688" y="244195"/>
                </a:lnTo>
                <a:lnTo>
                  <a:pt x="173037" y="258178"/>
                </a:lnTo>
                <a:lnTo>
                  <a:pt x="179070" y="267716"/>
                </a:lnTo>
                <a:lnTo>
                  <a:pt x="187185" y="271360"/>
                </a:lnTo>
                <a:lnTo>
                  <a:pt x="195834" y="267690"/>
                </a:lnTo>
                <a:lnTo>
                  <a:pt x="311912" y="159232"/>
                </a:lnTo>
                <a:lnTo>
                  <a:pt x="318198" y="148971"/>
                </a:lnTo>
                <a:lnTo>
                  <a:pt x="320294" y="135724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69132" y="6060440"/>
            <a:ext cx="5718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Note:</a:t>
            </a:r>
            <a:r>
              <a:rPr sz="1200" b="1" i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Conversion</a:t>
            </a:r>
            <a:r>
              <a:rPr sz="1200" i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rate</a:t>
            </a:r>
            <a:r>
              <a:rPr sz="1200" i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r>
              <a:rPr sz="1200" i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200" i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2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September</a:t>
            </a:r>
            <a:r>
              <a:rPr sz="12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2023</a:t>
            </a:r>
            <a:r>
              <a:rPr sz="1200" i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1200" i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200" i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sz="1200" i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US$</a:t>
            </a:r>
            <a:r>
              <a:rPr sz="1200" i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Verdana"/>
                <a:cs typeface="Verdana"/>
              </a:rPr>
              <a:t>0.014019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References:</a:t>
            </a:r>
            <a:r>
              <a:rPr sz="1200" i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sz="1200" i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Reports,</a:t>
            </a:r>
            <a:r>
              <a:rPr sz="1200" i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Verdana"/>
                <a:cs typeface="Verdana"/>
              </a:rPr>
              <a:t>Press</a:t>
            </a:r>
            <a:r>
              <a:rPr sz="1200" i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Verdana"/>
                <a:cs typeface="Verdana"/>
              </a:rPr>
              <a:t>Releases.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1" y="5458993"/>
            <a:ext cx="9168765" cy="1411605"/>
            <a:chOff x="-12191" y="5458993"/>
            <a:chExt cx="9168765" cy="141160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58993"/>
              <a:ext cx="1882902" cy="13990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57088"/>
              <a:ext cx="1508760" cy="10607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019" y="5486400"/>
            <a:ext cx="564515" cy="478790"/>
          </a:xfrm>
          <a:custGeom>
            <a:avLst/>
            <a:gdLst/>
            <a:ahLst/>
            <a:cxnLst/>
            <a:rect l="l" t="t" r="r" b="b"/>
            <a:pathLst>
              <a:path w="564515" h="478789">
                <a:moveTo>
                  <a:pt x="262534" y="239471"/>
                </a:moveTo>
                <a:lnTo>
                  <a:pt x="258838" y="216128"/>
                </a:lnTo>
                <a:lnTo>
                  <a:pt x="247777" y="197904"/>
                </a:lnTo>
                <a:lnTo>
                  <a:pt x="44196" y="6477"/>
                </a:lnTo>
                <a:lnTo>
                  <a:pt x="28981" y="0"/>
                </a:lnTo>
                <a:lnTo>
                  <a:pt x="14706" y="6477"/>
                </a:lnTo>
                <a:lnTo>
                  <a:pt x="4127" y="23342"/>
                </a:lnTo>
                <a:lnTo>
                  <a:pt x="0" y="48006"/>
                </a:lnTo>
                <a:lnTo>
                  <a:pt x="0" y="430784"/>
                </a:lnTo>
                <a:lnTo>
                  <a:pt x="4127" y="455434"/>
                </a:lnTo>
                <a:lnTo>
                  <a:pt x="14706" y="472274"/>
                </a:lnTo>
                <a:lnTo>
                  <a:pt x="28981" y="478751"/>
                </a:lnTo>
                <a:lnTo>
                  <a:pt x="44196" y="472249"/>
                </a:lnTo>
                <a:lnTo>
                  <a:pt x="247777" y="280835"/>
                </a:lnTo>
                <a:lnTo>
                  <a:pt x="258838" y="262763"/>
                </a:lnTo>
                <a:lnTo>
                  <a:pt x="262534" y="239471"/>
                </a:lnTo>
                <a:close/>
              </a:path>
              <a:path w="564515" h="478789">
                <a:moveTo>
                  <a:pt x="564286" y="239471"/>
                </a:moveTo>
                <a:lnTo>
                  <a:pt x="560590" y="216128"/>
                </a:lnTo>
                <a:lnTo>
                  <a:pt x="549529" y="197904"/>
                </a:lnTo>
                <a:lnTo>
                  <a:pt x="345948" y="6477"/>
                </a:lnTo>
                <a:lnTo>
                  <a:pt x="330733" y="0"/>
                </a:lnTo>
                <a:lnTo>
                  <a:pt x="316458" y="6477"/>
                </a:lnTo>
                <a:lnTo>
                  <a:pt x="305879" y="23342"/>
                </a:lnTo>
                <a:lnTo>
                  <a:pt x="301752" y="48006"/>
                </a:lnTo>
                <a:lnTo>
                  <a:pt x="301752" y="430784"/>
                </a:lnTo>
                <a:lnTo>
                  <a:pt x="305879" y="455434"/>
                </a:lnTo>
                <a:lnTo>
                  <a:pt x="316458" y="472274"/>
                </a:lnTo>
                <a:lnTo>
                  <a:pt x="330733" y="478751"/>
                </a:lnTo>
                <a:lnTo>
                  <a:pt x="345948" y="472249"/>
                </a:lnTo>
                <a:lnTo>
                  <a:pt x="549529" y="280835"/>
                </a:lnTo>
                <a:lnTo>
                  <a:pt x="560590" y="262763"/>
                </a:lnTo>
                <a:lnTo>
                  <a:pt x="564286" y="2394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3596" y="4481525"/>
            <a:ext cx="6997700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8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Indian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Entertainment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industry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ts val="3835"/>
              </a:lnSpc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invest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Verdana"/>
                <a:cs typeface="Verdana"/>
              </a:rPr>
              <a:t>37%</a:t>
            </a:r>
            <a:r>
              <a:rPr sz="3200" b="1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budget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endParaRPr sz="2400">
              <a:latin typeface="Verdana"/>
              <a:cs typeface="Verdana"/>
            </a:endParaRPr>
          </a:p>
          <a:p>
            <a:pPr marL="101600" algn="ctr">
              <a:lnSpc>
                <a:spcPts val="4795"/>
              </a:lnSpc>
            </a:pPr>
            <a:r>
              <a:rPr sz="4000" b="1" dirty="0">
                <a:solidFill>
                  <a:srgbClr val="FF0000"/>
                </a:solidFill>
                <a:latin typeface="Verdana"/>
                <a:cs typeface="Verdana"/>
              </a:rPr>
              <a:t>Post</a:t>
            </a:r>
            <a:r>
              <a:rPr sz="4000" b="1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000" b="1" dirty="0">
                <a:solidFill>
                  <a:srgbClr val="FF0000"/>
                </a:solidFill>
                <a:latin typeface="Verdana"/>
                <a:cs typeface="Verdana"/>
              </a:rPr>
              <a:t>-</a:t>
            </a:r>
            <a:r>
              <a:rPr sz="40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Verdana"/>
                <a:cs typeface="Verdana"/>
              </a:rPr>
              <a:t>Production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191" y="5458993"/>
            <a:ext cx="9168765" cy="1411605"/>
            <a:chOff x="-12191" y="5458993"/>
            <a:chExt cx="9168765" cy="14116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58993"/>
              <a:ext cx="1882902" cy="13990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57088"/>
              <a:ext cx="1508760" cy="10607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0202" y="563866"/>
            <a:ext cx="323850" cy="274955"/>
          </a:xfrm>
          <a:custGeom>
            <a:avLst/>
            <a:gdLst/>
            <a:ahLst/>
            <a:cxnLst/>
            <a:rect l="l" t="t" r="r" b="b"/>
            <a:pathLst>
              <a:path w="323850" h="274955">
                <a:moveTo>
                  <a:pt x="149606" y="137287"/>
                </a:moveTo>
                <a:lnTo>
                  <a:pt x="147510" y="123888"/>
                </a:lnTo>
                <a:lnTo>
                  <a:pt x="141224" y="113423"/>
                </a:lnTo>
                <a:lnTo>
                  <a:pt x="25146" y="3695"/>
                </a:lnTo>
                <a:lnTo>
                  <a:pt x="16497" y="0"/>
                </a:lnTo>
                <a:lnTo>
                  <a:pt x="8382" y="3721"/>
                </a:lnTo>
                <a:lnTo>
                  <a:pt x="2349" y="13360"/>
                </a:lnTo>
                <a:lnTo>
                  <a:pt x="0" y="27444"/>
                </a:lnTo>
                <a:lnTo>
                  <a:pt x="0" y="246900"/>
                </a:lnTo>
                <a:lnTo>
                  <a:pt x="2349" y="261073"/>
                </a:lnTo>
                <a:lnTo>
                  <a:pt x="8369" y="270751"/>
                </a:lnTo>
                <a:lnTo>
                  <a:pt x="16497" y="274485"/>
                </a:lnTo>
                <a:lnTo>
                  <a:pt x="25146" y="270776"/>
                </a:lnTo>
                <a:lnTo>
                  <a:pt x="141224" y="161048"/>
                </a:lnTo>
                <a:lnTo>
                  <a:pt x="147510" y="150672"/>
                </a:lnTo>
                <a:lnTo>
                  <a:pt x="149606" y="137287"/>
                </a:lnTo>
                <a:close/>
              </a:path>
              <a:path w="323850" h="274955">
                <a:moveTo>
                  <a:pt x="323342" y="137287"/>
                </a:moveTo>
                <a:lnTo>
                  <a:pt x="321246" y="123888"/>
                </a:lnTo>
                <a:lnTo>
                  <a:pt x="314960" y="113423"/>
                </a:lnTo>
                <a:lnTo>
                  <a:pt x="198882" y="3695"/>
                </a:lnTo>
                <a:lnTo>
                  <a:pt x="190233" y="0"/>
                </a:lnTo>
                <a:lnTo>
                  <a:pt x="182118" y="3721"/>
                </a:lnTo>
                <a:lnTo>
                  <a:pt x="176085" y="13360"/>
                </a:lnTo>
                <a:lnTo>
                  <a:pt x="173736" y="27444"/>
                </a:lnTo>
                <a:lnTo>
                  <a:pt x="173736" y="246900"/>
                </a:lnTo>
                <a:lnTo>
                  <a:pt x="176085" y="261073"/>
                </a:lnTo>
                <a:lnTo>
                  <a:pt x="182105" y="270751"/>
                </a:lnTo>
                <a:lnTo>
                  <a:pt x="190233" y="274485"/>
                </a:lnTo>
                <a:lnTo>
                  <a:pt x="198882" y="270776"/>
                </a:lnTo>
                <a:lnTo>
                  <a:pt x="314960" y="161048"/>
                </a:lnTo>
                <a:lnTo>
                  <a:pt x="321246" y="150672"/>
                </a:lnTo>
                <a:lnTo>
                  <a:pt x="323342" y="137287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7655" y="685800"/>
            <a:ext cx="4276725" cy="48895"/>
          </a:xfrm>
          <a:custGeom>
            <a:avLst/>
            <a:gdLst/>
            <a:ahLst/>
            <a:cxnLst/>
            <a:rect l="l" t="t" r="r" b="b"/>
            <a:pathLst>
              <a:path w="4276725" h="48895">
                <a:moveTo>
                  <a:pt x="4276344" y="0"/>
                </a:moveTo>
                <a:lnTo>
                  <a:pt x="0" y="0"/>
                </a:lnTo>
                <a:lnTo>
                  <a:pt x="0" y="48767"/>
                </a:lnTo>
                <a:lnTo>
                  <a:pt x="4276344" y="48767"/>
                </a:lnTo>
                <a:lnTo>
                  <a:pt x="427634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5800"/>
            <a:ext cx="411480" cy="48895"/>
          </a:xfrm>
          <a:custGeom>
            <a:avLst/>
            <a:gdLst/>
            <a:ahLst/>
            <a:cxnLst/>
            <a:rect l="l" t="t" r="r" b="b"/>
            <a:pathLst>
              <a:path w="411480" h="48895">
                <a:moveTo>
                  <a:pt x="411480" y="0"/>
                </a:moveTo>
                <a:lnTo>
                  <a:pt x="0" y="0"/>
                </a:lnTo>
                <a:lnTo>
                  <a:pt x="0" y="48767"/>
                </a:lnTo>
                <a:lnTo>
                  <a:pt x="411480" y="48767"/>
                </a:lnTo>
                <a:lnTo>
                  <a:pt x="41148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953511" y="2090927"/>
            <a:ext cx="3194685" cy="3609340"/>
            <a:chOff x="2953511" y="2090927"/>
            <a:chExt cx="3194685" cy="3609340"/>
          </a:xfrm>
        </p:grpSpPr>
        <p:sp>
          <p:nvSpPr>
            <p:cNvPr id="8" name="object 8"/>
            <p:cNvSpPr/>
            <p:nvPr/>
          </p:nvSpPr>
          <p:spPr>
            <a:xfrm>
              <a:off x="3865026" y="3258601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589691" y="0"/>
                  </a:moveTo>
                  <a:lnTo>
                    <a:pt x="547268" y="0"/>
                  </a:lnTo>
                  <a:lnTo>
                    <a:pt x="506460" y="12984"/>
                  </a:lnTo>
                  <a:lnTo>
                    <a:pt x="470499" y="38953"/>
                  </a:lnTo>
                  <a:lnTo>
                    <a:pt x="38953" y="470499"/>
                  </a:lnTo>
                  <a:lnTo>
                    <a:pt x="12984" y="506460"/>
                  </a:lnTo>
                  <a:lnTo>
                    <a:pt x="0" y="547268"/>
                  </a:lnTo>
                  <a:lnTo>
                    <a:pt x="0" y="589691"/>
                  </a:lnTo>
                  <a:lnTo>
                    <a:pt x="12984" y="630499"/>
                  </a:lnTo>
                  <a:lnTo>
                    <a:pt x="38953" y="666460"/>
                  </a:lnTo>
                  <a:lnTo>
                    <a:pt x="679287" y="1306794"/>
                  </a:lnTo>
                  <a:lnTo>
                    <a:pt x="715248" y="1332763"/>
                  </a:lnTo>
                  <a:lnTo>
                    <a:pt x="756056" y="1345747"/>
                  </a:lnTo>
                  <a:lnTo>
                    <a:pt x="798479" y="1345747"/>
                  </a:lnTo>
                  <a:lnTo>
                    <a:pt x="839287" y="1332763"/>
                  </a:lnTo>
                  <a:lnTo>
                    <a:pt x="875248" y="1306794"/>
                  </a:lnTo>
                  <a:lnTo>
                    <a:pt x="1306794" y="875248"/>
                  </a:lnTo>
                  <a:lnTo>
                    <a:pt x="1332763" y="839287"/>
                  </a:lnTo>
                  <a:lnTo>
                    <a:pt x="1345747" y="798479"/>
                  </a:lnTo>
                  <a:lnTo>
                    <a:pt x="1345747" y="756056"/>
                  </a:lnTo>
                  <a:lnTo>
                    <a:pt x="1332763" y="715248"/>
                  </a:lnTo>
                  <a:lnTo>
                    <a:pt x="1306794" y="679287"/>
                  </a:lnTo>
                  <a:lnTo>
                    <a:pt x="666460" y="38953"/>
                  </a:lnTo>
                  <a:lnTo>
                    <a:pt x="630499" y="12984"/>
                  </a:lnTo>
                  <a:lnTo>
                    <a:pt x="589691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15711" y="2090927"/>
              <a:ext cx="832485" cy="756285"/>
            </a:xfrm>
            <a:custGeom>
              <a:avLst/>
              <a:gdLst/>
              <a:ahLst/>
              <a:cxnLst/>
              <a:rect l="l" t="t" r="r" b="b"/>
              <a:pathLst>
                <a:path w="832485" h="756285">
                  <a:moveTo>
                    <a:pt x="454151" y="0"/>
                  </a:moveTo>
                  <a:lnTo>
                    <a:pt x="454151" y="188975"/>
                  </a:lnTo>
                  <a:lnTo>
                    <a:pt x="0" y="188975"/>
                  </a:lnTo>
                  <a:lnTo>
                    <a:pt x="0" y="566927"/>
                  </a:lnTo>
                  <a:lnTo>
                    <a:pt x="454151" y="566927"/>
                  </a:lnTo>
                  <a:lnTo>
                    <a:pt x="454151" y="755904"/>
                  </a:lnTo>
                  <a:lnTo>
                    <a:pt x="832103" y="377951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39" y="2279903"/>
              <a:ext cx="652272" cy="16245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12663" y="4946904"/>
              <a:ext cx="835660" cy="753110"/>
            </a:xfrm>
            <a:custGeom>
              <a:avLst/>
              <a:gdLst/>
              <a:ahLst/>
              <a:cxnLst/>
              <a:rect l="l" t="t" r="r" b="b"/>
              <a:pathLst>
                <a:path w="835660" h="753110">
                  <a:moveTo>
                    <a:pt x="458724" y="0"/>
                  </a:moveTo>
                  <a:lnTo>
                    <a:pt x="458724" y="188214"/>
                  </a:lnTo>
                  <a:lnTo>
                    <a:pt x="0" y="188214"/>
                  </a:lnTo>
                  <a:lnTo>
                    <a:pt x="0" y="564642"/>
                  </a:lnTo>
                  <a:lnTo>
                    <a:pt x="458724" y="564642"/>
                  </a:lnTo>
                  <a:lnTo>
                    <a:pt x="458724" y="752856"/>
                  </a:lnTo>
                  <a:lnTo>
                    <a:pt x="835151" y="376428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2583" y="3947160"/>
              <a:ext cx="643127" cy="15636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312663" y="3553967"/>
              <a:ext cx="835660" cy="756285"/>
            </a:xfrm>
            <a:custGeom>
              <a:avLst/>
              <a:gdLst/>
              <a:ahLst/>
              <a:cxnLst/>
              <a:rect l="l" t="t" r="r" b="b"/>
              <a:pathLst>
                <a:path w="835660" h="756285">
                  <a:moveTo>
                    <a:pt x="457200" y="0"/>
                  </a:moveTo>
                  <a:lnTo>
                    <a:pt x="457200" y="188976"/>
                  </a:lnTo>
                  <a:lnTo>
                    <a:pt x="0" y="188976"/>
                  </a:lnTo>
                  <a:lnTo>
                    <a:pt x="0" y="566928"/>
                  </a:lnTo>
                  <a:lnTo>
                    <a:pt x="457200" y="566928"/>
                  </a:lnTo>
                  <a:lnTo>
                    <a:pt x="457200" y="755904"/>
                  </a:lnTo>
                  <a:lnTo>
                    <a:pt x="835151" y="37795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7823" y="3742944"/>
              <a:ext cx="627888" cy="37490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53511" y="2090927"/>
              <a:ext cx="832485" cy="756285"/>
            </a:xfrm>
            <a:custGeom>
              <a:avLst/>
              <a:gdLst/>
              <a:ahLst/>
              <a:cxnLst/>
              <a:rect l="l" t="t" r="r" b="b"/>
              <a:pathLst>
                <a:path w="832485" h="756285">
                  <a:moveTo>
                    <a:pt x="377951" y="0"/>
                  </a:moveTo>
                  <a:lnTo>
                    <a:pt x="0" y="377951"/>
                  </a:lnTo>
                  <a:lnTo>
                    <a:pt x="377951" y="755904"/>
                  </a:lnTo>
                  <a:lnTo>
                    <a:pt x="377951" y="566927"/>
                  </a:lnTo>
                  <a:lnTo>
                    <a:pt x="832103" y="566927"/>
                  </a:lnTo>
                  <a:lnTo>
                    <a:pt x="832103" y="188975"/>
                  </a:lnTo>
                  <a:lnTo>
                    <a:pt x="377951" y="188975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85615" y="2279903"/>
              <a:ext cx="652272" cy="16245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53511" y="4946904"/>
              <a:ext cx="832485" cy="753110"/>
            </a:xfrm>
            <a:custGeom>
              <a:avLst/>
              <a:gdLst/>
              <a:ahLst/>
              <a:cxnLst/>
              <a:rect l="l" t="t" r="r" b="b"/>
              <a:pathLst>
                <a:path w="832485" h="753110">
                  <a:moveTo>
                    <a:pt x="376427" y="0"/>
                  </a:moveTo>
                  <a:lnTo>
                    <a:pt x="0" y="376428"/>
                  </a:lnTo>
                  <a:lnTo>
                    <a:pt x="376427" y="752856"/>
                  </a:lnTo>
                  <a:lnTo>
                    <a:pt x="376427" y="564642"/>
                  </a:lnTo>
                  <a:lnTo>
                    <a:pt x="832103" y="564642"/>
                  </a:lnTo>
                  <a:lnTo>
                    <a:pt x="832103" y="188214"/>
                  </a:lnTo>
                  <a:lnTo>
                    <a:pt x="376427" y="188214"/>
                  </a:lnTo>
                  <a:lnTo>
                    <a:pt x="376427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5615" y="3947160"/>
              <a:ext cx="643128" cy="15636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953511" y="3553967"/>
              <a:ext cx="835660" cy="756285"/>
            </a:xfrm>
            <a:custGeom>
              <a:avLst/>
              <a:gdLst/>
              <a:ahLst/>
              <a:cxnLst/>
              <a:rect l="l" t="t" r="r" b="b"/>
              <a:pathLst>
                <a:path w="835660" h="756285">
                  <a:moveTo>
                    <a:pt x="377951" y="0"/>
                  </a:moveTo>
                  <a:lnTo>
                    <a:pt x="0" y="377952"/>
                  </a:lnTo>
                  <a:lnTo>
                    <a:pt x="377951" y="755904"/>
                  </a:lnTo>
                  <a:lnTo>
                    <a:pt x="377951" y="566928"/>
                  </a:lnTo>
                  <a:lnTo>
                    <a:pt x="835151" y="566928"/>
                  </a:lnTo>
                  <a:lnTo>
                    <a:pt x="835151" y="188976"/>
                  </a:lnTo>
                  <a:lnTo>
                    <a:pt x="377951" y="188976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5615" y="3742944"/>
              <a:ext cx="627888" cy="37490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61606" y="3355181"/>
              <a:ext cx="1153160" cy="1153160"/>
            </a:xfrm>
            <a:custGeom>
              <a:avLst/>
              <a:gdLst/>
              <a:ahLst/>
              <a:cxnLst/>
              <a:rect l="l" t="t" r="r" b="b"/>
              <a:pathLst>
                <a:path w="1153160" h="1153160">
                  <a:moveTo>
                    <a:pt x="486441" y="0"/>
                  </a:moveTo>
                  <a:lnTo>
                    <a:pt x="441956" y="8643"/>
                  </a:lnTo>
                  <a:lnTo>
                    <a:pt x="402875" y="34575"/>
                  </a:lnTo>
                  <a:lnTo>
                    <a:pt x="34575" y="402875"/>
                  </a:lnTo>
                  <a:lnTo>
                    <a:pt x="8643" y="441956"/>
                  </a:lnTo>
                  <a:lnTo>
                    <a:pt x="0" y="486441"/>
                  </a:lnTo>
                  <a:lnTo>
                    <a:pt x="8643" y="530927"/>
                  </a:lnTo>
                  <a:lnTo>
                    <a:pt x="34575" y="570007"/>
                  </a:lnTo>
                  <a:lnTo>
                    <a:pt x="582453" y="1117885"/>
                  </a:lnTo>
                  <a:lnTo>
                    <a:pt x="621589" y="1143889"/>
                  </a:lnTo>
                  <a:lnTo>
                    <a:pt x="666083" y="1152556"/>
                  </a:lnTo>
                  <a:lnTo>
                    <a:pt x="710576" y="1143889"/>
                  </a:lnTo>
                  <a:lnTo>
                    <a:pt x="749712" y="1117885"/>
                  </a:lnTo>
                  <a:lnTo>
                    <a:pt x="1117885" y="749712"/>
                  </a:lnTo>
                  <a:lnTo>
                    <a:pt x="1143889" y="710576"/>
                  </a:lnTo>
                  <a:lnTo>
                    <a:pt x="1152556" y="666083"/>
                  </a:lnTo>
                  <a:lnTo>
                    <a:pt x="1143889" y="621589"/>
                  </a:lnTo>
                  <a:lnTo>
                    <a:pt x="1117885" y="582453"/>
                  </a:lnTo>
                  <a:lnTo>
                    <a:pt x="570007" y="34575"/>
                  </a:lnTo>
                  <a:lnTo>
                    <a:pt x="530927" y="8643"/>
                  </a:lnTo>
                  <a:lnTo>
                    <a:pt x="486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0125" y="3612133"/>
              <a:ext cx="472440" cy="631825"/>
            </a:xfrm>
            <a:custGeom>
              <a:avLst/>
              <a:gdLst/>
              <a:ahLst/>
              <a:cxnLst/>
              <a:rect l="l" t="t" r="r" b="b"/>
              <a:pathLst>
                <a:path w="472439" h="631825">
                  <a:moveTo>
                    <a:pt x="247903" y="0"/>
                  </a:moveTo>
                  <a:lnTo>
                    <a:pt x="225530" y="0"/>
                  </a:lnTo>
                  <a:lnTo>
                    <a:pt x="218439" y="635"/>
                  </a:lnTo>
                  <a:lnTo>
                    <a:pt x="150494" y="20907"/>
                  </a:lnTo>
                  <a:lnTo>
                    <a:pt x="90170" y="67183"/>
                  </a:lnTo>
                  <a:lnTo>
                    <a:pt x="61384" y="102725"/>
                  </a:lnTo>
                  <a:lnTo>
                    <a:pt x="37909" y="143017"/>
                  </a:lnTo>
                  <a:lnTo>
                    <a:pt x="19768" y="188001"/>
                  </a:lnTo>
                  <a:lnTo>
                    <a:pt x="6985" y="237617"/>
                  </a:lnTo>
                  <a:lnTo>
                    <a:pt x="887" y="284495"/>
                  </a:lnTo>
                  <a:lnTo>
                    <a:pt x="0" y="301117"/>
                  </a:lnTo>
                  <a:lnTo>
                    <a:pt x="0" y="330073"/>
                  </a:lnTo>
                  <a:lnTo>
                    <a:pt x="3921" y="375142"/>
                  </a:lnTo>
                  <a:lnTo>
                    <a:pt x="12700" y="418973"/>
                  </a:lnTo>
                  <a:lnTo>
                    <a:pt x="30792" y="472178"/>
                  </a:lnTo>
                  <a:lnTo>
                    <a:pt x="55334" y="519204"/>
                  </a:lnTo>
                  <a:lnTo>
                    <a:pt x="85534" y="559181"/>
                  </a:lnTo>
                  <a:lnTo>
                    <a:pt x="120602" y="591241"/>
                  </a:lnTo>
                  <a:lnTo>
                    <a:pt x="159749" y="614517"/>
                  </a:lnTo>
                  <a:lnTo>
                    <a:pt x="202184" y="628142"/>
                  </a:lnTo>
                  <a:lnTo>
                    <a:pt x="234902" y="631380"/>
                  </a:lnTo>
                  <a:lnTo>
                    <a:pt x="251315" y="630713"/>
                  </a:lnTo>
                  <a:lnTo>
                    <a:pt x="299513" y="619855"/>
                  </a:lnTo>
                  <a:lnTo>
                    <a:pt x="323612" y="608711"/>
                  </a:lnTo>
                  <a:lnTo>
                    <a:pt x="235965" y="608711"/>
                  </a:lnTo>
                  <a:lnTo>
                    <a:pt x="196440" y="603994"/>
                  </a:lnTo>
                  <a:lnTo>
                    <a:pt x="159182" y="590395"/>
                  </a:lnTo>
                  <a:lnTo>
                    <a:pt x="124877" y="568738"/>
                  </a:lnTo>
                  <a:lnTo>
                    <a:pt x="94136" y="539851"/>
                  </a:lnTo>
                  <a:lnTo>
                    <a:pt x="67452" y="504388"/>
                  </a:lnTo>
                  <a:lnTo>
                    <a:pt x="45830" y="463686"/>
                  </a:lnTo>
                  <a:lnTo>
                    <a:pt x="29509" y="418060"/>
                  </a:lnTo>
                  <a:lnTo>
                    <a:pt x="29409" y="417778"/>
                  </a:lnTo>
                  <a:lnTo>
                    <a:pt x="19240" y="368505"/>
                  </a:lnTo>
                  <a:lnTo>
                    <a:pt x="19171" y="368171"/>
                  </a:lnTo>
                  <a:lnTo>
                    <a:pt x="15646" y="315849"/>
                  </a:lnTo>
                  <a:lnTo>
                    <a:pt x="15707" y="314196"/>
                  </a:lnTo>
                  <a:lnTo>
                    <a:pt x="19152" y="263271"/>
                  </a:lnTo>
                  <a:lnTo>
                    <a:pt x="19194" y="262639"/>
                  </a:lnTo>
                  <a:lnTo>
                    <a:pt x="29497" y="212918"/>
                  </a:lnTo>
                  <a:lnTo>
                    <a:pt x="45903" y="167146"/>
                  </a:lnTo>
                  <a:lnTo>
                    <a:pt x="67784" y="126161"/>
                  </a:lnTo>
                  <a:lnTo>
                    <a:pt x="94512" y="90806"/>
                  </a:lnTo>
                  <a:lnTo>
                    <a:pt x="125461" y="61919"/>
                  </a:lnTo>
                  <a:lnTo>
                    <a:pt x="160004" y="40342"/>
                  </a:lnTo>
                  <a:lnTo>
                    <a:pt x="197514" y="26915"/>
                  </a:lnTo>
                  <a:lnTo>
                    <a:pt x="237362" y="22479"/>
                  </a:lnTo>
                  <a:lnTo>
                    <a:pt x="323708" y="22479"/>
                  </a:lnTo>
                  <a:lnTo>
                    <a:pt x="318785" y="19462"/>
                  </a:lnTo>
                  <a:lnTo>
                    <a:pt x="286966" y="7048"/>
                  </a:lnTo>
                  <a:lnTo>
                    <a:pt x="253491" y="635"/>
                  </a:lnTo>
                  <a:lnTo>
                    <a:pt x="250698" y="381"/>
                  </a:lnTo>
                  <a:lnTo>
                    <a:pt x="247903" y="0"/>
                  </a:lnTo>
                  <a:close/>
                </a:path>
                <a:path w="472439" h="631825">
                  <a:moveTo>
                    <a:pt x="323708" y="22479"/>
                  </a:moveTo>
                  <a:lnTo>
                    <a:pt x="237362" y="22479"/>
                  </a:lnTo>
                  <a:lnTo>
                    <a:pt x="276718" y="27455"/>
                  </a:lnTo>
                  <a:lnTo>
                    <a:pt x="313768" y="41246"/>
                  </a:lnTo>
                  <a:lnTo>
                    <a:pt x="347890" y="63034"/>
                  </a:lnTo>
                  <a:lnTo>
                    <a:pt x="378462" y="91999"/>
                  </a:lnTo>
                  <a:lnTo>
                    <a:pt x="404863" y="127324"/>
                  </a:lnTo>
                  <a:lnTo>
                    <a:pt x="426470" y="168190"/>
                  </a:lnTo>
                  <a:lnTo>
                    <a:pt x="442662" y="213778"/>
                  </a:lnTo>
                  <a:lnTo>
                    <a:pt x="452816" y="263271"/>
                  </a:lnTo>
                  <a:lnTo>
                    <a:pt x="456201" y="314196"/>
                  </a:lnTo>
                  <a:lnTo>
                    <a:pt x="456311" y="315849"/>
                  </a:lnTo>
                  <a:lnTo>
                    <a:pt x="452745" y="368171"/>
                  </a:lnTo>
                  <a:lnTo>
                    <a:pt x="452722" y="368505"/>
                  </a:lnTo>
                  <a:lnTo>
                    <a:pt x="442515" y="417778"/>
                  </a:lnTo>
                  <a:lnTo>
                    <a:pt x="442456" y="418060"/>
                  </a:lnTo>
                  <a:lnTo>
                    <a:pt x="426217" y="463460"/>
                  </a:lnTo>
                  <a:lnTo>
                    <a:pt x="426136" y="463686"/>
                  </a:lnTo>
                  <a:lnTo>
                    <a:pt x="404475" y="504388"/>
                  </a:lnTo>
                  <a:lnTo>
                    <a:pt x="377826" y="539851"/>
                  </a:lnTo>
                  <a:lnTo>
                    <a:pt x="347081" y="568738"/>
                  </a:lnTo>
                  <a:lnTo>
                    <a:pt x="312774" y="590395"/>
                  </a:lnTo>
                  <a:lnTo>
                    <a:pt x="275528" y="603994"/>
                  </a:lnTo>
                  <a:lnTo>
                    <a:pt x="235965" y="608711"/>
                  </a:lnTo>
                  <a:lnTo>
                    <a:pt x="323612" y="608711"/>
                  </a:lnTo>
                  <a:lnTo>
                    <a:pt x="357860" y="586112"/>
                  </a:lnTo>
                  <a:lnTo>
                    <a:pt x="405814" y="535058"/>
                  </a:lnTo>
                  <a:lnTo>
                    <a:pt x="443505" y="466578"/>
                  </a:lnTo>
                  <a:lnTo>
                    <a:pt x="456898" y="427863"/>
                  </a:lnTo>
                  <a:lnTo>
                    <a:pt x="466123" y="387052"/>
                  </a:lnTo>
                  <a:lnTo>
                    <a:pt x="471170" y="344170"/>
                  </a:lnTo>
                  <a:lnTo>
                    <a:pt x="472213" y="314196"/>
                  </a:lnTo>
                  <a:lnTo>
                    <a:pt x="471157" y="285015"/>
                  </a:lnTo>
                  <a:lnTo>
                    <a:pt x="471138" y="284495"/>
                  </a:lnTo>
                  <a:lnTo>
                    <a:pt x="462534" y="226060"/>
                  </a:lnTo>
                  <a:lnTo>
                    <a:pt x="448772" y="178177"/>
                  </a:lnTo>
                  <a:lnTo>
                    <a:pt x="429974" y="134937"/>
                  </a:lnTo>
                  <a:lnTo>
                    <a:pt x="406151" y="96365"/>
                  </a:lnTo>
                  <a:lnTo>
                    <a:pt x="377316" y="62484"/>
                  </a:lnTo>
                  <a:lnTo>
                    <a:pt x="348914" y="37925"/>
                  </a:lnTo>
                  <a:lnTo>
                    <a:pt x="323708" y="22479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01895" y="3648328"/>
              <a:ext cx="228600" cy="1469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1687" y="4062983"/>
              <a:ext cx="228981" cy="14389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37862" y="3648455"/>
              <a:ext cx="417195" cy="561340"/>
            </a:xfrm>
            <a:custGeom>
              <a:avLst/>
              <a:gdLst/>
              <a:ahLst/>
              <a:cxnLst/>
              <a:rect l="l" t="t" r="r" b="b"/>
              <a:pathLst>
                <a:path w="417195" h="561339">
                  <a:moveTo>
                    <a:pt x="143078" y="399288"/>
                  </a:moveTo>
                  <a:lnTo>
                    <a:pt x="29794" y="134112"/>
                  </a:lnTo>
                  <a:lnTo>
                    <a:pt x="29286" y="135001"/>
                  </a:lnTo>
                  <a:lnTo>
                    <a:pt x="14287" y="175653"/>
                  </a:lnTo>
                  <a:lnTo>
                    <a:pt x="4737" y="216433"/>
                  </a:lnTo>
                  <a:lnTo>
                    <a:pt x="0" y="258762"/>
                  </a:lnTo>
                  <a:lnTo>
                    <a:pt x="76" y="302641"/>
                  </a:lnTo>
                  <a:lnTo>
                    <a:pt x="5994" y="350748"/>
                  </a:lnTo>
                  <a:lnTo>
                    <a:pt x="18745" y="398653"/>
                  </a:lnTo>
                  <a:lnTo>
                    <a:pt x="19507" y="399415"/>
                  </a:lnTo>
                  <a:lnTo>
                    <a:pt x="143078" y="399288"/>
                  </a:lnTo>
                  <a:close/>
                </a:path>
                <a:path w="417195" h="561339">
                  <a:moveTo>
                    <a:pt x="213182" y="0"/>
                  </a:moveTo>
                  <a:lnTo>
                    <a:pt x="169621" y="4699"/>
                  </a:lnTo>
                  <a:lnTo>
                    <a:pt x="130098" y="19977"/>
                  </a:lnTo>
                  <a:lnTo>
                    <a:pt x="94792" y="44030"/>
                  </a:lnTo>
                  <a:lnTo>
                    <a:pt x="63652" y="76771"/>
                  </a:lnTo>
                  <a:lnTo>
                    <a:pt x="36652" y="118110"/>
                  </a:lnTo>
                  <a:lnTo>
                    <a:pt x="35763" y="120777"/>
                  </a:lnTo>
                  <a:lnTo>
                    <a:pt x="98501" y="265303"/>
                  </a:lnTo>
                  <a:lnTo>
                    <a:pt x="213182" y="0"/>
                  </a:lnTo>
                  <a:close/>
                </a:path>
                <a:path w="417195" h="561339">
                  <a:moveTo>
                    <a:pt x="381076" y="440055"/>
                  </a:moveTo>
                  <a:lnTo>
                    <a:pt x="318465" y="295656"/>
                  </a:lnTo>
                  <a:lnTo>
                    <a:pt x="203657" y="560832"/>
                  </a:lnTo>
                  <a:lnTo>
                    <a:pt x="207594" y="560959"/>
                  </a:lnTo>
                  <a:lnTo>
                    <a:pt x="258292" y="553212"/>
                  </a:lnTo>
                  <a:lnTo>
                    <a:pt x="305917" y="529272"/>
                  </a:lnTo>
                  <a:lnTo>
                    <a:pt x="358660" y="477126"/>
                  </a:lnTo>
                  <a:lnTo>
                    <a:pt x="380314" y="442595"/>
                  </a:lnTo>
                  <a:lnTo>
                    <a:pt x="381076" y="441071"/>
                  </a:lnTo>
                  <a:lnTo>
                    <a:pt x="381076" y="440055"/>
                  </a:lnTo>
                  <a:close/>
                </a:path>
                <a:path w="417195" h="561339">
                  <a:moveTo>
                    <a:pt x="416750" y="302387"/>
                  </a:moveTo>
                  <a:lnTo>
                    <a:pt x="416636" y="258445"/>
                  </a:lnTo>
                  <a:lnTo>
                    <a:pt x="410692" y="210032"/>
                  </a:lnTo>
                  <a:lnTo>
                    <a:pt x="397840" y="162052"/>
                  </a:lnTo>
                  <a:lnTo>
                    <a:pt x="397205" y="161544"/>
                  </a:lnTo>
                  <a:lnTo>
                    <a:pt x="273761" y="161798"/>
                  </a:lnTo>
                  <a:lnTo>
                    <a:pt x="386918" y="427228"/>
                  </a:lnTo>
                  <a:lnTo>
                    <a:pt x="387172" y="426974"/>
                  </a:lnTo>
                  <a:lnTo>
                    <a:pt x="402437" y="385775"/>
                  </a:lnTo>
                  <a:lnTo>
                    <a:pt x="412013" y="344830"/>
                  </a:lnTo>
                  <a:lnTo>
                    <a:pt x="416750" y="302387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650873" y="2173300"/>
            <a:ext cx="1194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FOLEY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0196" y="3671138"/>
            <a:ext cx="1839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DUBBING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921" y="4732985"/>
            <a:ext cx="27901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DOLBY</a:t>
            </a:r>
            <a:r>
              <a:rPr sz="3600" b="1" spc="-204" dirty="0">
                <a:latin typeface="Calibri"/>
                <a:cs typeface="Calibri"/>
              </a:rPr>
              <a:t> </a:t>
            </a:r>
            <a:r>
              <a:rPr sz="3600" b="1" spc="-40" dirty="0">
                <a:latin typeface="Calibri"/>
                <a:cs typeface="Calibri"/>
              </a:rPr>
              <a:t>ATMOS</a:t>
            </a:r>
            <a:endParaRPr sz="3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3600" b="1" spc="-10" dirty="0">
                <a:latin typeface="Calibri"/>
                <a:cs typeface="Calibri"/>
              </a:rPr>
              <a:t>MIXING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50228" y="4839157"/>
            <a:ext cx="439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latin typeface="Calibri"/>
                <a:cs typeface="Calibri"/>
              </a:rPr>
              <a:t>DI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73697" y="3672332"/>
            <a:ext cx="1760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GRAPHIX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6244" y="415289"/>
            <a:ext cx="3665854" cy="142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Post-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Production</a:t>
            </a:r>
            <a:r>
              <a:rPr sz="2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Facilities</a:t>
            </a:r>
            <a:endParaRPr sz="2800">
              <a:latin typeface="Calibri"/>
              <a:cs typeface="Calibri"/>
            </a:endParaRPr>
          </a:p>
          <a:p>
            <a:pPr marL="958215" marR="294005" indent="-445134">
              <a:lnSpc>
                <a:spcPct val="100000"/>
              </a:lnSpc>
              <a:spcBef>
                <a:spcPts val="1855"/>
              </a:spcBef>
            </a:pPr>
            <a:r>
              <a:rPr sz="2400" b="1" dirty="0">
                <a:latin typeface="Verdana"/>
                <a:cs typeface="Verdana"/>
              </a:rPr>
              <a:t>In</a:t>
            </a:r>
            <a:r>
              <a:rPr sz="2400" b="1" spc="-4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7000</a:t>
            </a:r>
            <a:r>
              <a:rPr sz="2400" b="1" spc="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Sq.</a:t>
            </a:r>
            <a:r>
              <a:rPr sz="2400" b="1" spc="-35" dirty="0">
                <a:latin typeface="Verdana"/>
                <a:cs typeface="Verdana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Feet </a:t>
            </a:r>
            <a:r>
              <a:rPr sz="2400" b="1" dirty="0">
                <a:latin typeface="Verdana"/>
                <a:cs typeface="Verdana"/>
              </a:rPr>
              <a:t>carpet</a:t>
            </a:r>
            <a:r>
              <a:rPr sz="2400" b="1" spc="-20" dirty="0">
                <a:latin typeface="Verdana"/>
                <a:cs typeface="Verdana"/>
              </a:rPr>
              <a:t> area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37452" y="2227275"/>
            <a:ext cx="160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EDITING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82009" y="5552643"/>
            <a:ext cx="146558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Calibri"/>
                <a:cs typeface="Calibri"/>
              </a:rPr>
              <a:t>SERVER ROOM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-12383" y="5793104"/>
            <a:ext cx="9168765" cy="1049020"/>
            <a:chOff x="-12191" y="5821616"/>
            <a:chExt cx="9168765" cy="1049020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60919" y="5821616"/>
              <a:ext cx="1783079" cy="10363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59039" y="6019798"/>
              <a:ext cx="1508759" cy="7620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7219" y="4210811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8901"/>
                </a:lnTo>
              </a:path>
            </a:pathLst>
          </a:custGeom>
          <a:ln w="9144">
            <a:solidFill>
              <a:srgbClr val="0C6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85132" y="3009900"/>
            <a:ext cx="3754120" cy="416559"/>
          </a:xfrm>
          <a:custGeom>
            <a:avLst/>
            <a:gdLst/>
            <a:ahLst/>
            <a:cxnLst/>
            <a:rect l="l" t="t" r="r" b="b"/>
            <a:pathLst>
              <a:path w="3754120" h="416560">
                <a:moveTo>
                  <a:pt x="0" y="0"/>
                </a:moveTo>
                <a:lnTo>
                  <a:pt x="0" y="302133"/>
                </a:lnTo>
                <a:lnTo>
                  <a:pt x="3754119" y="302133"/>
                </a:lnTo>
                <a:lnTo>
                  <a:pt x="3754119" y="416433"/>
                </a:lnTo>
              </a:path>
            </a:pathLst>
          </a:custGeom>
          <a:ln w="9144">
            <a:solidFill>
              <a:srgbClr val="0956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3595" y="4232147"/>
            <a:ext cx="55244" cy="338455"/>
          </a:xfrm>
          <a:custGeom>
            <a:avLst/>
            <a:gdLst/>
            <a:ahLst/>
            <a:cxnLst/>
            <a:rect l="l" t="t" r="r" b="b"/>
            <a:pathLst>
              <a:path w="55245" h="338454">
                <a:moveTo>
                  <a:pt x="0" y="0"/>
                </a:moveTo>
                <a:lnTo>
                  <a:pt x="0" y="223774"/>
                </a:lnTo>
                <a:lnTo>
                  <a:pt x="54990" y="223774"/>
                </a:lnTo>
                <a:lnTo>
                  <a:pt x="54990" y="338074"/>
                </a:lnTo>
              </a:path>
            </a:pathLst>
          </a:custGeom>
          <a:ln w="9144">
            <a:solidFill>
              <a:srgbClr val="0C6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5132" y="3009900"/>
            <a:ext cx="2190750" cy="437515"/>
          </a:xfrm>
          <a:custGeom>
            <a:avLst/>
            <a:gdLst/>
            <a:ahLst/>
            <a:cxnLst/>
            <a:rect l="l" t="t" r="r" b="b"/>
            <a:pathLst>
              <a:path w="2190750" h="437514">
                <a:moveTo>
                  <a:pt x="0" y="0"/>
                </a:moveTo>
                <a:lnTo>
                  <a:pt x="0" y="322834"/>
                </a:lnTo>
                <a:lnTo>
                  <a:pt x="2190749" y="322834"/>
                </a:lnTo>
                <a:lnTo>
                  <a:pt x="2190749" y="437261"/>
                </a:lnTo>
              </a:path>
            </a:pathLst>
          </a:custGeom>
          <a:ln w="9144">
            <a:solidFill>
              <a:srgbClr val="0956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700" y="4210811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8901"/>
                </a:lnTo>
              </a:path>
            </a:pathLst>
          </a:custGeom>
          <a:ln w="9144">
            <a:solidFill>
              <a:srgbClr val="0C6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5132" y="3009900"/>
            <a:ext cx="737870" cy="416559"/>
          </a:xfrm>
          <a:custGeom>
            <a:avLst/>
            <a:gdLst/>
            <a:ahLst/>
            <a:cxnLst/>
            <a:rect l="l" t="t" r="r" b="b"/>
            <a:pathLst>
              <a:path w="737870" h="416560">
                <a:moveTo>
                  <a:pt x="0" y="0"/>
                </a:moveTo>
                <a:lnTo>
                  <a:pt x="0" y="302133"/>
                </a:lnTo>
                <a:lnTo>
                  <a:pt x="737362" y="302133"/>
                </a:lnTo>
                <a:lnTo>
                  <a:pt x="737362" y="416433"/>
                </a:lnTo>
              </a:path>
            </a:pathLst>
          </a:custGeom>
          <a:ln w="9144">
            <a:solidFill>
              <a:srgbClr val="0956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3988" y="4210811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8901"/>
                </a:lnTo>
              </a:path>
            </a:pathLst>
          </a:custGeom>
          <a:ln w="9144">
            <a:solidFill>
              <a:srgbClr val="0C6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3988" y="3009900"/>
            <a:ext cx="771525" cy="416559"/>
          </a:xfrm>
          <a:custGeom>
            <a:avLst/>
            <a:gdLst/>
            <a:ahLst/>
            <a:cxnLst/>
            <a:rect l="l" t="t" r="r" b="b"/>
            <a:pathLst>
              <a:path w="771525" h="416560">
                <a:moveTo>
                  <a:pt x="771016" y="0"/>
                </a:moveTo>
                <a:lnTo>
                  <a:pt x="771016" y="302133"/>
                </a:lnTo>
                <a:lnTo>
                  <a:pt x="0" y="302133"/>
                </a:lnTo>
                <a:lnTo>
                  <a:pt x="0" y="416433"/>
                </a:lnTo>
              </a:path>
            </a:pathLst>
          </a:custGeom>
          <a:ln w="9143">
            <a:solidFill>
              <a:srgbClr val="0956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5227" y="4210811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8901"/>
                </a:lnTo>
              </a:path>
            </a:pathLst>
          </a:custGeom>
          <a:ln w="9144">
            <a:solidFill>
              <a:srgbClr val="0C6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5227" y="3009900"/>
            <a:ext cx="2279650" cy="416559"/>
          </a:xfrm>
          <a:custGeom>
            <a:avLst/>
            <a:gdLst/>
            <a:ahLst/>
            <a:cxnLst/>
            <a:rect l="l" t="t" r="r" b="b"/>
            <a:pathLst>
              <a:path w="2279650" h="416560">
                <a:moveTo>
                  <a:pt x="2279396" y="0"/>
                </a:moveTo>
                <a:lnTo>
                  <a:pt x="2279396" y="302133"/>
                </a:lnTo>
                <a:lnTo>
                  <a:pt x="0" y="302133"/>
                </a:lnTo>
                <a:lnTo>
                  <a:pt x="0" y="416433"/>
                </a:lnTo>
              </a:path>
            </a:pathLst>
          </a:custGeom>
          <a:ln w="9143">
            <a:solidFill>
              <a:srgbClr val="0956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468" y="4210811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8901"/>
                </a:lnTo>
              </a:path>
            </a:pathLst>
          </a:custGeom>
          <a:ln w="9144">
            <a:solidFill>
              <a:srgbClr val="0C6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91705" y="1981136"/>
            <a:ext cx="4551045" cy="1450340"/>
            <a:chOff x="691705" y="1981136"/>
            <a:chExt cx="4551045" cy="1450340"/>
          </a:xfrm>
        </p:grpSpPr>
        <p:sp>
          <p:nvSpPr>
            <p:cNvPr id="14" name="object 14"/>
            <p:cNvSpPr/>
            <p:nvPr/>
          </p:nvSpPr>
          <p:spPr>
            <a:xfrm>
              <a:off x="696468" y="3009899"/>
              <a:ext cx="3787775" cy="416559"/>
            </a:xfrm>
            <a:custGeom>
              <a:avLst/>
              <a:gdLst/>
              <a:ahLst/>
              <a:cxnLst/>
              <a:rect l="l" t="t" r="r" b="b"/>
              <a:pathLst>
                <a:path w="3787775" h="416560">
                  <a:moveTo>
                    <a:pt x="3787775" y="0"/>
                  </a:moveTo>
                  <a:lnTo>
                    <a:pt x="3787775" y="302133"/>
                  </a:lnTo>
                  <a:lnTo>
                    <a:pt x="0" y="302133"/>
                  </a:lnTo>
                  <a:lnTo>
                    <a:pt x="0" y="416433"/>
                  </a:lnTo>
                </a:path>
              </a:pathLst>
            </a:custGeom>
            <a:ln w="9144">
              <a:solidFill>
                <a:srgbClr val="095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3903" y="1981136"/>
              <a:ext cx="1351534" cy="11199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4863" y="2002535"/>
              <a:ext cx="1234439" cy="10058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03547" y="2135123"/>
              <a:ext cx="1234440" cy="1005840"/>
            </a:xfrm>
            <a:custGeom>
              <a:avLst/>
              <a:gdLst/>
              <a:ahLst/>
              <a:cxnLst/>
              <a:rect l="l" t="t" r="r" b="b"/>
              <a:pathLst>
                <a:path w="1234439" h="1005839">
                  <a:moveTo>
                    <a:pt x="1133855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905255"/>
                  </a:lnTo>
                  <a:lnTo>
                    <a:pt x="7911" y="944385"/>
                  </a:lnTo>
                  <a:lnTo>
                    <a:pt x="29479" y="976360"/>
                  </a:lnTo>
                  <a:lnTo>
                    <a:pt x="61454" y="997928"/>
                  </a:lnTo>
                  <a:lnTo>
                    <a:pt x="100584" y="1005839"/>
                  </a:lnTo>
                  <a:lnTo>
                    <a:pt x="1133855" y="1005839"/>
                  </a:lnTo>
                  <a:lnTo>
                    <a:pt x="1172985" y="997928"/>
                  </a:lnTo>
                  <a:lnTo>
                    <a:pt x="1204960" y="976360"/>
                  </a:lnTo>
                  <a:lnTo>
                    <a:pt x="1226528" y="944385"/>
                  </a:lnTo>
                  <a:lnTo>
                    <a:pt x="1234439" y="905255"/>
                  </a:lnTo>
                  <a:lnTo>
                    <a:pt x="1234439" y="100584"/>
                  </a:lnTo>
                  <a:lnTo>
                    <a:pt x="1226528" y="61454"/>
                  </a:lnTo>
                  <a:lnTo>
                    <a:pt x="1204960" y="29479"/>
                  </a:lnTo>
                  <a:lnTo>
                    <a:pt x="1172985" y="7911"/>
                  </a:lnTo>
                  <a:lnTo>
                    <a:pt x="113385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03547" y="2135123"/>
              <a:ext cx="1234440" cy="1005840"/>
            </a:xfrm>
            <a:custGeom>
              <a:avLst/>
              <a:gdLst/>
              <a:ahLst/>
              <a:cxnLst/>
              <a:rect l="l" t="t" r="r" b="b"/>
              <a:pathLst>
                <a:path w="1234439" h="1005839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1133855" y="0"/>
                  </a:lnTo>
                  <a:lnTo>
                    <a:pt x="1172985" y="7911"/>
                  </a:lnTo>
                  <a:lnTo>
                    <a:pt x="1204960" y="29479"/>
                  </a:lnTo>
                  <a:lnTo>
                    <a:pt x="1226528" y="61454"/>
                  </a:lnTo>
                  <a:lnTo>
                    <a:pt x="1234439" y="100584"/>
                  </a:lnTo>
                  <a:lnTo>
                    <a:pt x="1234439" y="905255"/>
                  </a:lnTo>
                  <a:lnTo>
                    <a:pt x="1226528" y="944385"/>
                  </a:lnTo>
                  <a:lnTo>
                    <a:pt x="1204960" y="976360"/>
                  </a:lnTo>
                  <a:lnTo>
                    <a:pt x="1172985" y="997928"/>
                  </a:lnTo>
                  <a:lnTo>
                    <a:pt x="1133855" y="1005839"/>
                  </a:lnTo>
                  <a:lnTo>
                    <a:pt x="100584" y="1005839"/>
                  </a:lnTo>
                  <a:lnTo>
                    <a:pt x="61454" y="997928"/>
                  </a:lnTo>
                  <a:lnTo>
                    <a:pt x="29479" y="976360"/>
                  </a:lnTo>
                  <a:lnTo>
                    <a:pt x="7911" y="944385"/>
                  </a:lnTo>
                  <a:lnTo>
                    <a:pt x="0" y="905255"/>
                  </a:lnTo>
                  <a:lnTo>
                    <a:pt x="0" y="100584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64584" y="2415032"/>
            <a:ext cx="913130" cy="4178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5080" algn="ctr">
              <a:lnSpc>
                <a:spcPct val="92200"/>
              </a:lnSpc>
              <a:spcBef>
                <a:spcPts val="195"/>
              </a:spcBef>
            </a:pPr>
            <a:r>
              <a:rPr sz="900" dirty="0">
                <a:latin typeface="Constantia"/>
                <a:cs typeface="Constantia"/>
              </a:rPr>
              <a:t>BGIL</a:t>
            </a:r>
            <a:r>
              <a:rPr sz="900" spc="-40" dirty="0">
                <a:latin typeface="Constantia"/>
                <a:cs typeface="Constantia"/>
              </a:rPr>
              <a:t> </a:t>
            </a:r>
            <a:r>
              <a:rPr sz="900" dirty="0">
                <a:latin typeface="Constantia"/>
                <a:cs typeface="Constantia"/>
              </a:rPr>
              <a:t>FILMS</a:t>
            </a:r>
            <a:r>
              <a:rPr sz="900" spc="-5" dirty="0">
                <a:latin typeface="Constantia"/>
                <a:cs typeface="Constantia"/>
              </a:rPr>
              <a:t> </a:t>
            </a:r>
            <a:r>
              <a:rPr sz="900" spc="-50" dirty="0">
                <a:latin typeface="Constantia"/>
                <a:cs typeface="Constantia"/>
              </a:rPr>
              <a:t>&amp;</a:t>
            </a:r>
            <a:r>
              <a:rPr sz="900" spc="-10" dirty="0">
                <a:latin typeface="Constantia"/>
                <a:cs typeface="Constantia"/>
              </a:rPr>
              <a:t> TECHNOLOGIES </a:t>
            </a:r>
            <a:r>
              <a:rPr sz="900" spc="-25" dirty="0">
                <a:latin typeface="Constantia"/>
                <a:cs typeface="Constantia"/>
              </a:rPr>
              <a:t>LTD</a:t>
            </a:r>
            <a:endParaRPr sz="900">
              <a:latin typeface="Constantia"/>
              <a:cs typeface="Constant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240" y="3404666"/>
            <a:ext cx="1438910" cy="942340"/>
            <a:chOff x="15240" y="3404666"/>
            <a:chExt cx="1438910" cy="94234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" y="3404666"/>
              <a:ext cx="1351534" cy="8974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3425952"/>
              <a:ext cx="1234440" cy="7833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488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40" h="786764">
                  <a:moveTo>
                    <a:pt x="1155827" y="0"/>
                  </a:moveTo>
                  <a:lnTo>
                    <a:pt x="78638" y="0"/>
                  </a:lnTo>
                  <a:lnTo>
                    <a:pt x="48027" y="6175"/>
                  </a:lnTo>
                  <a:lnTo>
                    <a:pt x="23031" y="23018"/>
                  </a:lnTo>
                  <a:lnTo>
                    <a:pt x="6179" y="48006"/>
                  </a:lnTo>
                  <a:lnTo>
                    <a:pt x="0" y="78613"/>
                  </a:lnTo>
                  <a:lnTo>
                    <a:pt x="0" y="707771"/>
                  </a:lnTo>
                  <a:lnTo>
                    <a:pt x="6179" y="738378"/>
                  </a:lnTo>
                  <a:lnTo>
                    <a:pt x="23031" y="763365"/>
                  </a:lnTo>
                  <a:lnTo>
                    <a:pt x="48027" y="780208"/>
                  </a:lnTo>
                  <a:lnTo>
                    <a:pt x="78638" y="786384"/>
                  </a:lnTo>
                  <a:lnTo>
                    <a:pt x="1155827" y="786384"/>
                  </a:lnTo>
                  <a:lnTo>
                    <a:pt x="1186434" y="780208"/>
                  </a:lnTo>
                  <a:lnTo>
                    <a:pt x="1211421" y="763365"/>
                  </a:lnTo>
                  <a:lnTo>
                    <a:pt x="1228264" y="738378"/>
                  </a:lnTo>
                  <a:lnTo>
                    <a:pt x="1234440" y="707771"/>
                  </a:lnTo>
                  <a:lnTo>
                    <a:pt x="1234440" y="78613"/>
                  </a:lnTo>
                  <a:lnTo>
                    <a:pt x="1228264" y="48006"/>
                  </a:lnTo>
                  <a:lnTo>
                    <a:pt x="1211421" y="23018"/>
                  </a:lnTo>
                  <a:lnTo>
                    <a:pt x="1186434" y="6175"/>
                  </a:lnTo>
                  <a:lnTo>
                    <a:pt x="11558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488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40" h="786764">
                  <a:moveTo>
                    <a:pt x="0" y="78613"/>
                  </a:moveTo>
                  <a:lnTo>
                    <a:pt x="6179" y="48006"/>
                  </a:lnTo>
                  <a:lnTo>
                    <a:pt x="23031" y="23018"/>
                  </a:lnTo>
                  <a:lnTo>
                    <a:pt x="48027" y="6175"/>
                  </a:lnTo>
                  <a:lnTo>
                    <a:pt x="78638" y="0"/>
                  </a:lnTo>
                  <a:lnTo>
                    <a:pt x="1155827" y="0"/>
                  </a:lnTo>
                  <a:lnTo>
                    <a:pt x="1186434" y="6175"/>
                  </a:lnTo>
                  <a:lnTo>
                    <a:pt x="1211421" y="23018"/>
                  </a:lnTo>
                  <a:lnTo>
                    <a:pt x="1228264" y="48006"/>
                  </a:lnTo>
                  <a:lnTo>
                    <a:pt x="1234440" y="78613"/>
                  </a:lnTo>
                  <a:lnTo>
                    <a:pt x="1234440" y="707771"/>
                  </a:lnTo>
                  <a:lnTo>
                    <a:pt x="1228264" y="738378"/>
                  </a:lnTo>
                  <a:lnTo>
                    <a:pt x="1211421" y="763365"/>
                  </a:lnTo>
                  <a:lnTo>
                    <a:pt x="1186434" y="780208"/>
                  </a:lnTo>
                  <a:lnTo>
                    <a:pt x="1155827" y="786384"/>
                  </a:lnTo>
                  <a:lnTo>
                    <a:pt x="78638" y="786384"/>
                  </a:lnTo>
                  <a:lnTo>
                    <a:pt x="48027" y="780208"/>
                  </a:lnTo>
                  <a:lnTo>
                    <a:pt x="23031" y="763365"/>
                  </a:lnTo>
                  <a:lnTo>
                    <a:pt x="6179" y="738378"/>
                  </a:lnTo>
                  <a:lnTo>
                    <a:pt x="0" y="707771"/>
                  </a:lnTo>
                  <a:lnTo>
                    <a:pt x="0" y="78613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04571" y="3760470"/>
            <a:ext cx="854710" cy="35687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220"/>
              </a:spcBef>
            </a:pPr>
            <a:r>
              <a:rPr sz="800" b="1" dirty="0">
                <a:solidFill>
                  <a:srgbClr val="000099"/>
                </a:solidFill>
                <a:latin typeface="Arial"/>
                <a:cs typeface="Arial"/>
              </a:rPr>
              <a:t>Film</a:t>
            </a:r>
            <a:r>
              <a:rPr sz="8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r>
              <a:rPr sz="8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000099"/>
                </a:solidFill>
                <a:latin typeface="Arial"/>
                <a:cs typeface="Arial"/>
              </a:rPr>
              <a:t>,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 Distribution</a:t>
            </a:r>
            <a:r>
              <a:rPr sz="800" b="1" spc="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000099"/>
                </a:solidFill>
                <a:latin typeface="Arial"/>
                <a:cs typeface="Arial"/>
              </a:rPr>
              <a:t>&amp;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 Realease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240" y="4547666"/>
            <a:ext cx="1438910" cy="939165"/>
            <a:chOff x="15240" y="4547666"/>
            <a:chExt cx="1438910" cy="93916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" y="4547666"/>
              <a:ext cx="1351534" cy="8974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4568952"/>
              <a:ext cx="1234440" cy="78333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14884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40" h="783589">
                  <a:moveTo>
                    <a:pt x="1156081" y="0"/>
                  </a:moveTo>
                  <a:lnTo>
                    <a:pt x="78333" y="0"/>
                  </a:lnTo>
                  <a:lnTo>
                    <a:pt x="47845" y="6153"/>
                  </a:lnTo>
                  <a:lnTo>
                    <a:pt x="22945" y="22939"/>
                  </a:lnTo>
                  <a:lnTo>
                    <a:pt x="6156" y="47845"/>
                  </a:lnTo>
                  <a:lnTo>
                    <a:pt x="0" y="78358"/>
                  </a:lnTo>
                  <a:lnTo>
                    <a:pt x="0" y="704976"/>
                  </a:lnTo>
                  <a:lnTo>
                    <a:pt x="6156" y="735490"/>
                  </a:lnTo>
                  <a:lnTo>
                    <a:pt x="22945" y="760396"/>
                  </a:lnTo>
                  <a:lnTo>
                    <a:pt x="47845" y="777182"/>
                  </a:lnTo>
                  <a:lnTo>
                    <a:pt x="78333" y="783335"/>
                  </a:lnTo>
                  <a:lnTo>
                    <a:pt x="1156081" y="783335"/>
                  </a:lnTo>
                  <a:lnTo>
                    <a:pt x="1186594" y="777182"/>
                  </a:lnTo>
                  <a:lnTo>
                    <a:pt x="1211500" y="760396"/>
                  </a:lnTo>
                  <a:lnTo>
                    <a:pt x="1228286" y="735490"/>
                  </a:lnTo>
                  <a:lnTo>
                    <a:pt x="1234440" y="704976"/>
                  </a:lnTo>
                  <a:lnTo>
                    <a:pt x="1234440" y="78358"/>
                  </a:lnTo>
                  <a:lnTo>
                    <a:pt x="1228286" y="47845"/>
                  </a:lnTo>
                  <a:lnTo>
                    <a:pt x="1211500" y="22939"/>
                  </a:lnTo>
                  <a:lnTo>
                    <a:pt x="1186594" y="6153"/>
                  </a:lnTo>
                  <a:lnTo>
                    <a:pt x="11560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4884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40" h="783589">
                  <a:moveTo>
                    <a:pt x="0" y="78358"/>
                  </a:moveTo>
                  <a:lnTo>
                    <a:pt x="6156" y="47845"/>
                  </a:lnTo>
                  <a:lnTo>
                    <a:pt x="22945" y="22939"/>
                  </a:lnTo>
                  <a:lnTo>
                    <a:pt x="47845" y="6153"/>
                  </a:lnTo>
                  <a:lnTo>
                    <a:pt x="78333" y="0"/>
                  </a:lnTo>
                  <a:lnTo>
                    <a:pt x="1156081" y="0"/>
                  </a:lnTo>
                  <a:lnTo>
                    <a:pt x="1186594" y="6153"/>
                  </a:lnTo>
                  <a:lnTo>
                    <a:pt x="1211500" y="22939"/>
                  </a:lnTo>
                  <a:lnTo>
                    <a:pt x="1228286" y="47845"/>
                  </a:lnTo>
                  <a:lnTo>
                    <a:pt x="1234440" y="78358"/>
                  </a:lnTo>
                  <a:lnTo>
                    <a:pt x="1234440" y="704976"/>
                  </a:lnTo>
                  <a:lnTo>
                    <a:pt x="1228286" y="735490"/>
                  </a:lnTo>
                  <a:lnTo>
                    <a:pt x="1211500" y="760396"/>
                  </a:lnTo>
                  <a:lnTo>
                    <a:pt x="1186594" y="777182"/>
                  </a:lnTo>
                  <a:lnTo>
                    <a:pt x="1156081" y="783335"/>
                  </a:lnTo>
                  <a:lnTo>
                    <a:pt x="78333" y="783335"/>
                  </a:lnTo>
                  <a:lnTo>
                    <a:pt x="47845" y="777182"/>
                  </a:lnTo>
                  <a:lnTo>
                    <a:pt x="22945" y="760396"/>
                  </a:lnTo>
                  <a:lnTo>
                    <a:pt x="6156" y="735490"/>
                  </a:lnTo>
                  <a:lnTo>
                    <a:pt x="0" y="704976"/>
                  </a:lnTo>
                  <a:lnTo>
                    <a:pt x="0" y="78358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0459" y="4851019"/>
            <a:ext cx="1126490" cy="46355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-6350" algn="ctr">
              <a:lnSpc>
                <a:spcPct val="86700"/>
              </a:lnSpc>
              <a:spcBef>
                <a:spcPts val="219"/>
              </a:spcBef>
            </a:pP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Performing</a:t>
            </a:r>
            <a:r>
              <a:rPr sz="800" spc="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all</a:t>
            </a:r>
            <a:r>
              <a:rPr sz="800" spc="-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activities related</a:t>
            </a:r>
            <a:r>
              <a:rPr sz="800" spc="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to</a:t>
            </a:r>
            <a:r>
              <a:rPr sz="800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000099"/>
                </a:solidFill>
                <a:latin typeface="Arial MT"/>
                <a:cs typeface="Arial MT"/>
              </a:rPr>
              <a:t>film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production/distribution/re lease</a:t>
            </a:r>
            <a:r>
              <a:rPr sz="800" spc="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0099"/>
                </a:solidFill>
                <a:latin typeface="Arial MT"/>
                <a:cs typeface="Arial MT"/>
              </a:rPr>
              <a:t>etc</a:t>
            </a:r>
            <a:endParaRPr sz="800" dirty="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524000" y="3404666"/>
            <a:ext cx="1438910" cy="942340"/>
            <a:chOff x="1524000" y="3404666"/>
            <a:chExt cx="1438910" cy="94234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3404666"/>
              <a:ext cx="1351534" cy="8974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60" y="3425952"/>
              <a:ext cx="1234440" cy="7833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72364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39" h="786764">
                  <a:moveTo>
                    <a:pt x="1155827" y="0"/>
                  </a:moveTo>
                  <a:lnTo>
                    <a:pt x="78612" y="0"/>
                  </a:lnTo>
                  <a:lnTo>
                    <a:pt x="48006" y="6175"/>
                  </a:lnTo>
                  <a:lnTo>
                    <a:pt x="23018" y="23018"/>
                  </a:lnTo>
                  <a:lnTo>
                    <a:pt x="6175" y="48006"/>
                  </a:lnTo>
                  <a:lnTo>
                    <a:pt x="0" y="78613"/>
                  </a:lnTo>
                  <a:lnTo>
                    <a:pt x="0" y="707771"/>
                  </a:lnTo>
                  <a:lnTo>
                    <a:pt x="6175" y="738378"/>
                  </a:lnTo>
                  <a:lnTo>
                    <a:pt x="23018" y="763365"/>
                  </a:lnTo>
                  <a:lnTo>
                    <a:pt x="48006" y="780208"/>
                  </a:lnTo>
                  <a:lnTo>
                    <a:pt x="78612" y="786384"/>
                  </a:lnTo>
                  <a:lnTo>
                    <a:pt x="1155827" y="786384"/>
                  </a:lnTo>
                  <a:lnTo>
                    <a:pt x="1186434" y="780208"/>
                  </a:lnTo>
                  <a:lnTo>
                    <a:pt x="1211421" y="763365"/>
                  </a:lnTo>
                  <a:lnTo>
                    <a:pt x="1228264" y="738378"/>
                  </a:lnTo>
                  <a:lnTo>
                    <a:pt x="1234439" y="707771"/>
                  </a:lnTo>
                  <a:lnTo>
                    <a:pt x="1234439" y="78613"/>
                  </a:lnTo>
                  <a:lnTo>
                    <a:pt x="1228264" y="48006"/>
                  </a:lnTo>
                  <a:lnTo>
                    <a:pt x="1211421" y="23018"/>
                  </a:lnTo>
                  <a:lnTo>
                    <a:pt x="1186433" y="6175"/>
                  </a:lnTo>
                  <a:lnTo>
                    <a:pt x="11558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2364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39" h="786764">
                  <a:moveTo>
                    <a:pt x="0" y="78613"/>
                  </a:moveTo>
                  <a:lnTo>
                    <a:pt x="6175" y="48006"/>
                  </a:lnTo>
                  <a:lnTo>
                    <a:pt x="23018" y="23018"/>
                  </a:lnTo>
                  <a:lnTo>
                    <a:pt x="48006" y="6175"/>
                  </a:lnTo>
                  <a:lnTo>
                    <a:pt x="78612" y="0"/>
                  </a:lnTo>
                  <a:lnTo>
                    <a:pt x="1155827" y="0"/>
                  </a:lnTo>
                  <a:lnTo>
                    <a:pt x="1186433" y="6175"/>
                  </a:lnTo>
                  <a:lnTo>
                    <a:pt x="1211421" y="23018"/>
                  </a:lnTo>
                  <a:lnTo>
                    <a:pt x="1228264" y="48006"/>
                  </a:lnTo>
                  <a:lnTo>
                    <a:pt x="1234439" y="78613"/>
                  </a:lnTo>
                  <a:lnTo>
                    <a:pt x="1234439" y="707771"/>
                  </a:lnTo>
                  <a:lnTo>
                    <a:pt x="1228264" y="738378"/>
                  </a:lnTo>
                  <a:lnTo>
                    <a:pt x="1211421" y="763365"/>
                  </a:lnTo>
                  <a:lnTo>
                    <a:pt x="1186434" y="780208"/>
                  </a:lnTo>
                  <a:lnTo>
                    <a:pt x="1155827" y="786384"/>
                  </a:lnTo>
                  <a:lnTo>
                    <a:pt x="78612" y="786384"/>
                  </a:lnTo>
                  <a:lnTo>
                    <a:pt x="48006" y="780208"/>
                  </a:lnTo>
                  <a:lnTo>
                    <a:pt x="23018" y="763365"/>
                  </a:lnTo>
                  <a:lnTo>
                    <a:pt x="6175" y="738378"/>
                  </a:lnTo>
                  <a:lnTo>
                    <a:pt x="0" y="707771"/>
                  </a:lnTo>
                  <a:lnTo>
                    <a:pt x="0" y="78613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919732" y="3760470"/>
            <a:ext cx="864235" cy="35687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13030" marR="5080" indent="-100965">
              <a:lnSpc>
                <a:spcPct val="86400"/>
              </a:lnSpc>
              <a:spcBef>
                <a:spcPts val="220"/>
              </a:spcBef>
            </a:pPr>
            <a:r>
              <a:rPr sz="800" b="1" dirty="0">
                <a:solidFill>
                  <a:srgbClr val="000099"/>
                </a:solidFill>
                <a:latin typeface="Arial"/>
                <a:cs typeface="Arial"/>
              </a:rPr>
              <a:t>TV</a:t>
            </a:r>
            <a:r>
              <a:rPr sz="8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000099"/>
                </a:solidFill>
                <a:latin typeface="Arial"/>
                <a:cs typeface="Arial"/>
              </a:rPr>
              <a:t>Serials/Reality 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shows/Event Management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524000" y="4547666"/>
            <a:ext cx="1438910" cy="939165"/>
            <a:chOff x="1524000" y="4547666"/>
            <a:chExt cx="1438910" cy="939165"/>
          </a:xfrm>
        </p:grpSpPr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4547666"/>
              <a:ext cx="1351534" cy="8974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60" y="4568952"/>
              <a:ext cx="1234440" cy="78333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723644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39" h="783589">
                  <a:moveTo>
                    <a:pt x="1156081" y="0"/>
                  </a:moveTo>
                  <a:lnTo>
                    <a:pt x="78358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8"/>
                  </a:lnTo>
                  <a:lnTo>
                    <a:pt x="0" y="704976"/>
                  </a:lnTo>
                  <a:lnTo>
                    <a:pt x="6153" y="735490"/>
                  </a:lnTo>
                  <a:lnTo>
                    <a:pt x="22939" y="760396"/>
                  </a:lnTo>
                  <a:lnTo>
                    <a:pt x="47845" y="777182"/>
                  </a:lnTo>
                  <a:lnTo>
                    <a:pt x="78358" y="783335"/>
                  </a:lnTo>
                  <a:lnTo>
                    <a:pt x="1156081" y="783335"/>
                  </a:lnTo>
                  <a:lnTo>
                    <a:pt x="1186594" y="777182"/>
                  </a:lnTo>
                  <a:lnTo>
                    <a:pt x="1211500" y="760396"/>
                  </a:lnTo>
                  <a:lnTo>
                    <a:pt x="1228286" y="735490"/>
                  </a:lnTo>
                  <a:lnTo>
                    <a:pt x="1234439" y="704976"/>
                  </a:lnTo>
                  <a:lnTo>
                    <a:pt x="1234439" y="78358"/>
                  </a:lnTo>
                  <a:lnTo>
                    <a:pt x="1228286" y="47845"/>
                  </a:lnTo>
                  <a:lnTo>
                    <a:pt x="1211500" y="22939"/>
                  </a:lnTo>
                  <a:lnTo>
                    <a:pt x="1186594" y="6153"/>
                  </a:lnTo>
                  <a:lnTo>
                    <a:pt x="11560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23644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39" h="783589">
                  <a:moveTo>
                    <a:pt x="0" y="78358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8" y="0"/>
                  </a:lnTo>
                  <a:lnTo>
                    <a:pt x="1156081" y="0"/>
                  </a:lnTo>
                  <a:lnTo>
                    <a:pt x="1186594" y="6153"/>
                  </a:lnTo>
                  <a:lnTo>
                    <a:pt x="1211500" y="22939"/>
                  </a:lnTo>
                  <a:lnTo>
                    <a:pt x="1228286" y="47845"/>
                  </a:lnTo>
                  <a:lnTo>
                    <a:pt x="1234439" y="78358"/>
                  </a:lnTo>
                  <a:lnTo>
                    <a:pt x="1234439" y="704976"/>
                  </a:lnTo>
                  <a:lnTo>
                    <a:pt x="1228286" y="735490"/>
                  </a:lnTo>
                  <a:lnTo>
                    <a:pt x="1211500" y="760396"/>
                  </a:lnTo>
                  <a:lnTo>
                    <a:pt x="1186594" y="777182"/>
                  </a:lnTo>
                  <a:lnTo>
                    <a:pt x="1156081" y="783335"/>
                  </a:lnTo>
                  <a:lnTo>
                    <a:pt x="78358" y="783335"/>
                  </a:lnTo>
                  <a:lnTo>
                    <a:pt x="47845" y="777182"/>
                  </a:lnTo>
                  <a:lnTo>
                    <a:pt x="22939" y="760396"/>
                  </a:lnTo>
                  <a:lnTo>
                    <a:pt x="6153" y="735490"/>
                  </a:lnTo>
                  <a:lnTo>
                    <a:pt x="0" y="704976"/>
                  </a:lnTo>
                  <a:lnTo>
                    <a:pt x="0" y="78358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776476" y="4851019"/>
            <a:ext cx="1129030" cy="46355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73660" marR="67945" algn="ctr">
              <a:lnSpc>
                <a:spcPts val="840"/>
              </a:lnSpc>
              <a:spcBef>
                <a:spcPts val="219"/>
              </a:spcBef>
            </a:pP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Engaged</a:t>
            </a:r>
            <a:r>
              <a:rPr sz="800" spc="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in</a:t>
            </a:r>
            <a:r>
              <a:rPr sz="8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TV</a:t>
            </a:r>
            <a:r>
              <a:rPr sz="800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000099"/>
                </a:solidFill>
                <a:latin typeface="Arial MT"/>
                <a:cs typeface="Arial MT"/>
              </a:rPr>
              <a:t>shows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800" spc="-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serials</a:t>
            </a:r>
            <a:r>
              <a:rPr sz="800" spc="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endParaRPr sz="800" dirty="0">
              <a:latin typeface="Arial MT"/>
              <a:cs typeface="Arial MT"/>
            </a:endParaRPr>
          </a:p>
          <a:p>
            <a:pPr algn="ctr">
              <a:lnSpc>
                <a:spcPts val="750"/>
              </a:lnSpc>
            </a:pP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activities</a:t>
            </a:r>
            <a:r>
              <a:rPr sz="800" spc="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related</a:t>
            </a:r>
            <a:r>
              <a:rPr sz="800" spc="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to</a:t>
            </a:r>
            <a:r>
              <a:rPr sz="800" spc="-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000099"/>
                </a:solidFill>
                <a:latin typeface="Arial MT"/>
                <a:cs typeface="Arial MT"/>
              </a:rPr>
              <a:t>event</a:t>
            </a:r>
            <a:endParaRPr sz="800" dirty="0">
              <a:latin typeface="Arial MT"/>
              <a:cs typeface="Arial MT"/>
            </a:endParaRPr>
          </a:p>
          <a:p>
            <a:pPr algn="ctr">
              <a:lnSpc>
                <a:spcPts val="900"/>
              </a:lnSpc>
            </a:pP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Management</a:t>
            </a:r>
            <a:endParaRPr sz="800" dirty="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32760" y="3404666"/>
            <a:ext cx="1438910" cy="942340"/>
            <a:chOff x="3032760" y="3404666"/>
            <a:chExt cx="1438910" cy="942340"/>
          </a:xfrm>
        </p:grpSpPr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2760" y="3404666"/>
              <a:ext cx="1351534" cy="89745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3720" y="3425952"/>
              <a:ext cx="1234440" cy="78333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23240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39" h="786764">
                  <a:moveTo>
                    <a:pt x="1155826" y="0"/>
                  </a:moveTo>
                  <a:lnTo>
                    <a:pt x="78612" y="0"/>
                  </a:lnTo>
                  <a:lnTo>
                    <a:pt x="48006" y="6175"/>
                  </a:lnTo>
                  <a:lnTo>
                    <a:pt x="23018" y="23018"/>
                  </a:lnTo>
                  <a:lnTo>
                    <a:pt x="6175" y="48006"/>
                  </a:lnTo>
                  <a:lnTo>
                    <a:pt x="0" y="78613"/>
                  </a:lnTo>
                  <a:lnTo>
                    <a:pt x="0" y="707771"/>
                  </a:lnTo>
                  <a:lnTo>
                    <a:pt x="6175" y="738378"/>
                  </a:lnTo>
                  <a:lnTo>
                    <a:pt x="23018" y="763365"/>
                  </a:lnTo>
                  <a:lnTo>
                    <a:pt x="48006" y="780208"/>
                  </a:lnTo>
                  <a:lnTo>
                    <a:pt x="78612" y="786384"/>
                  </a:lnTo>
                  <a:lnTo>
                    <a:pt x="1155826" y="786384"/>
                  </a:lnTo>
                  <a:lnTo>
                    <a:pt x="1186433" y="780208"/>
                  </a:lnTo>
                  <a:lnTo>
                    <a:pt x="1211421" y="763365"/>
                  </a:lnTo>
                  <a:lnTo>
                    <a:pt x="1228264" y="738378"/>
                  </a:lnTo>
                  <a:lnTo>
                    <a:pt x="1234440" y="707771"/>
                  </a:lnTo>
                  <a:lnTo>
                    <a:pt x="1234440" y="78613"/>
                  </a:lnTo>
                  <a:lnTo>
                    <a:pt x="1228264" y="48006"/>
                  </a:lnTo>
                  <a:lnTo>
                    <a:pt x="1211421" y="23018"/>
                  </a:lnTo>
                  <a:lnTo>
                    <a:pt x="1186433" y="6175"/>
                  </a:lnTo>
                  <a:lnTo>
                    <a:pt x="11558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3240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39" h="786764">
                  <a:moveTo>
                    <a:pt x="0" y="78613"/>
                  </a:moveTo>
                  <a:lnTo>
                    <a:pt x="6175" y="48006"/>
                  </a:lnTo>
                  <a:lnTo>
                    <a:pt x="23018" y="23018"/>
                  </a:lnTo>
                  <a:lnTo>
                    <a:pt x="48006" y="6175"/>
                  </a:lnTo>
                  <a:lnTo>
                    <a:pt x="78612" y="0"/>
                  </a:lnTo>
                  <a:lnTo>
                    <a:pt x="1155826" y="0"/>
                  </a:lnTo>
                  <a:lnTo>
                    <a:pt x="1186433" y="6175"/>
                  </a:lnTo>
                  <a:lnTo>
                    <a:pt x="1211421" y="23018"/>
                  </a:lnTo>
                  <a:lnTo>
                    <a:pt x="1228264" y="48006"/>
                  </a:lnTo>
                  <a:lnTo>
                    <a:pt x="1234440" y="78613"/>
                  </a:lnTo>
                  <a:lnTo>
                    <a:pt x="1234440" y="707771"/>
                  </a:lnTo>
                  <a:lnTo>
                    <a:pt x="1228264" y="738378"/>
                  </a:lnTo>
                  <a:lnTo>
                    <a:pt x="1211421" y="763365"/>
                  </a:lnTo>
                  <a:lnTo>
                    <a:pt x="1186433" y="780208"/>
                  </a:lnTo>
                  <a:lnTo>
                    <a:pt x="1155826" y="786384"/>
                  </a:lnTo>
                  <a:lnTo>
                    <a:pt x="78612" y="786384"/>
                  </a:lnTo>
                  <a:lnTo>
                    <a:pt x="48006" y="780208"/>
                  </a:lnTo>
                  <a:lnTo>
                    <a:pt x="23018" y="763365"/>
                  </a:lnTo>
                  <a:lnTo>
                    <a:pt x="6175" y="738378"/>
                  </a:lnTo>
                  <a:lnTo>
                    <a:pt x="0" y="707771"/>
                  </a:lnTo>
                  <a:lnTo>
                    <a:pt x="0" y="78613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398011" y="3813175"/>
            <a:ext cx="900430" cy="25336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7780">
              <a:lnSpc>
                <a:spcPts val="840"/>
              </a:lnSpc>
              <a:spcBef>
                <a:spcPts val="219"/>
              </a:spcBef>
            </a:pPr>
            <a:r>
              <a:rPr sz="800" b="1" dirty="0">
                <a:solidFill>
                  <a:srgbClr val="000099"/>
                </a:solidFill>
                <a:latin typeface="Arial"/>
                <a:cs typeface="Arial"/>
              </a:rPr>
              <a:t>Full</a:t>
            </a:r>
            <a:r>
              <a:rPr sz="8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0099"/>
                </a:solidFill>
                <a:latin typeface="Arial"/>
                <a:cs typeface="Arial"/>
              </a:rPr>
              <a:t>Fledged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000099"/>
                </a:solidFill>
                <a:latin typeface="Arial"/>
                <a:cs typeface="Arial"/>
              </a:rPr>
              <a:t>Post 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Production</a:t>
            </a:r>
            <a:r>
              <a:rPr sz="800" b="1" spc="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Studio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032760" y="4547666"/>
            <a:ext cx="1438910" cy="939165"/>
            <a:chOff x="3032760" y="4547666"/>
            <a:chExt cx="1438910" cy="939165"/>
          </a:xfrm>
        </p:grpSpPr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2760" y="4547666"/>
              <a:ext cx="1351534" cy="89745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3720" y="4568952"/>
              <a:ext cx="1234440" cy="78333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232404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39" h="783589">
                  <a:moveTo>
                    <a:pt x="1156081" y="0"/>
                  </a:moveTo>
                  <a:lnTo>
                    <a:pt x="78358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8"/>
                  </a:lnTo>
                  <a:lnTo>
                    <a:pt x="0" y="704976"/>
                  </a:lnTo>
                  <a:lnTo>
                    <a:pt x="6153" y="735490"/>
                  </a:lnTo>
                  <a:lnTo>
                    <a:pt x="22939" y="760396"/>
                  </a:lnTo>
                  <a:lnTo>
                    <a:pt x="47845" y="777182"/>
                  </a:lnTo>
                  <a:lnTo>
                    <a:pt x="78358" y="783335"/>
                  </a:lnTo>
                  <a:lnTo>
                    <a:pt x="1156081" y="783335"/>
                  </a:lnTo>
                  <a:lnTo>
                    <a:pt x="1186594" y="777182"/>
                  </a:lnTo>
                  <a:lnTo>
                    <a:pt x="1211500" y="760396"/>
                  </a:lnTo>
                  <a:lnTo>
                    <a:pt x="1228286" y="735490"/>
                  </a:lnTo>
                  <a:lnTo>
                    <a:pt x="1234440" y="704976"/>
                  </a:lnTo>
                  <a:lnTo>
                    <a:pt x="1234440" y="78358"/>
                  </a:lnTo>
                  <a:lnTo>
                    <a:pt x="1228286" y="47845"/>
                  </a:lnTo>
                  <a:lnTo>
                    <a:pt x="1211500" y="22939"/>
                  </a:lnTo>
                  <a:lnTo>
                    <a:pt x="1186594" y="6153"/>
                  </a:lnTo>
                  <a:lnTo>
                    <a:pt x="11560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32404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39" h="783589">
                  <a:moveTo>
                    <a:pt x="0" y="78358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8" y="0"/>
                  </a:lnTo>
                  <a:lnTo>
                    <a:pt x="1156081" y="0"/>
                  </a:lnTo>
                  <a:lnTo>
                    <a:pt x="1186594" y="6153"/>
                  </a:lnTo>
                  <a:lnTo>
                    <a:pt x="1211500" y="22939"/>
                  </a:lnTo>
                  <a:lnTo>
                    <a:pt x="1228286" y="47845"/>
                  </a:lnTo>
                  <a:lnTo>
                    <a:pt x="1234440" y="78358"/>
                  </a:lnTo>
                  <a:lnTo>
                    <a:pt x="1234440" y="704976"/>
                  </a:lnTo>
                  <a:lnTo>
                    <a:pt x="1228286" y="735490"/>
                  </a:lnTo>
                  <a:lnTo>
                    <a:pt x="1211500" y="760396"/>
                  </a:lnTo>
                  <a:lnTo>
                    <a:pt x="1186594" y="777182"/>
                  </a:lnTo>
                  <a:lnTo>
                    <a:pt x="1156081" y="783335"/>
                  </a:lnTo>
                  <a:lnTo>
                    <a:pt x="78358" y="783335"/>
                  </a:lnTo>
                  <a:lnTo>
                    <a:pt x="47845" y="777182"/>
                  </a:lnTo>
                  <a:lnTo>
                    <a:pt x="22939" y="760396"/>
                  </a:lnTo>
                  <a:lnTo>
                    <a:pt x="6153" y="735490"/>
                  </a:lnTo>
                  <a:lnTo>
                    <a:pt x="0" y="704976"/>
                  </a:lnTo>
                  <a:lnTo>
                    <a:pt x="0" y="78358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324859" y="4798567"/>
            <a:ext cx="1049655" cy="5670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220"/>
              </a:spcBef>
            </a:pP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Activities</a:t>
            </a:r>
            <a:r>
              <a:rPr sz="800" spc="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includes</a:t>
            </a:r>
            <a:r>
              <a:rPr sz="800" spc="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000099"/>
                </a:solidFill>
                <a:latin typeface="Arial MT"/>
                <a:cs typeface="Arial MT"/>
              </a:rPr>
              <a:t>Pre-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visualization,</a:t>
            </a:r>
            <a:r>
              <a:rPr sz="800" spc="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000099"/>
                </a:solidFill>
                <a:latin typeface="Arial MT"/>
                <a:cs typeface="Arial MT"/>
              </a:rPr>
              <a:t>Shooting,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Complete</a:t>
            </a:r>
            <a:r>
              <a:rPr sz="800" spc="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000099"/>
                </a:solidFill>
                <a:latin typeface="Arial MT"/>
                <a:cs typeface="Arial MT"/>
              </a:rPr>
              <a:t>Post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Production</a:t>
            </a:r>
            <a:r>
              <a:rPr sz="800" spc="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including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VFX</a:t>
            </a:r>
            <a:r>
              <a:rPr sz="800" spc="20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&amp; </a:t>
            </a:r>
            <a:r>
              <a:rPr sz="800" spc="-25" dirty="0">
                <a:solidFill>
                  <a:srgbClr val="000099"/>
                </a:solidFill>
                <a:latin typeface="Arial MT"/>
                <a:cs typeface="Arial MT"/>
              </a:rPr>
              <a:t>DI.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541520" y="3404666"/>
            <a:ext cx="1438910" cy="942340"/>
            <a:chOff x="4541520" y="3404666"/>
            <a:chExt cx="1438910" cy="942340"/>
          </a:xfrm>
        </p:grpSpPr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520" y="3404666"/>
              <a:ext cx="1351534" cy="89745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2480" y="3425952"/>
              <a:ext cx="1234440" cy="78333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74116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39" h="786764">
                  <a:moveTo>
                    <a:pt x="1155827" y="0"/>
                  </a:moveTo>
                  <a:lnTo>
                    <a:pt x="78612" y="0"/>
                  </a:lnTo>
                  <a:lnTo>
                    <a:pt x="48005" y="6175"/>
                  </a:lnTo>
                  <a:lnTo>
                    <a:pt x="23018" y="23018"/>
                  </a:lnTo>
                  <a:lnTo>
                    <a:pt x="6175" y="48006"/>
                  </a:lnTo>
                  <a:lnTo>
                    <a:pt x="0" y="78613"/>
                  </a:lnTo>
                  <a:lnTo>
                    <a:pt x="0" y="707771"/>
                  </a:lnTo>
                  <a:lnTo>
                    <a:pt x="6175" y="738378"/>
                  </a:lnTo>
                  <a:lnTo>
                    <a:pt x="23018" y="763365"/>
                  </a:lnTo>
                  <a:lnTo>
                    <a:pt x="48005" y="780208"/>
                  </a:lnTo>
                  <a:lnTo>
                    <a:pt x="78612" y="786384"/>
                  </a:lnTo>
                  <a:lnTo>
                    <a:pt x="1155827" y="786384"/>
                  </a:lnTo>
                  <a:lnTo>
                    <a:pt x="1186434" y="780208"/>
                  </a:lnTo>
                  <a:lnTo>
                    <a:pt x="1211421" y="763365"/>
                  </a:lnTo>
                  <a:lnTo>
                    <a:pt x="1228264" y="738378"/>
                  </a:lnTo>
                  <a:lnTo>
                    <a:pt x="1234439" y="707771"/>
                  </a:lnTo>
                  <a:lnTo>
                    <a:pt x="1234439" y="78613"/>
                  </a:lnTo>
                  <a:lnTo>
                    <a:pt x="1228264" y="48006"/>
                  </a:lnTo>
                  <a:lnTo>
                    <a:pt x="1211421" y="23018"/>
                  </a:lnTo>
                  <a:lnTo>
                    <a:pt x="1186434" y="6175"/>
                  </a:lnTo>
                  <a:lnTo>
                    <a:pt x="11558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4116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39" h="786764">
                  <a:moveTo>
                    <a:pt x="0" y="78613"/>
                  </a:moveTo>
                  <a:lnTo>
                    <a:pt x="6175" y="48006"/>
                  </a:lnTo>
                  <a:lnTo>
                    <a:pt x="23018" y="23018"/>
                  </a:lnTo>
                  <a:lnTo>
                    <a:pt x="48005" y="6175"/>
                  </a:lnTo>
                  <a:lnTo>
                    <a:pt x="78612" y="0"/>
                  </a:lnTo>
                  <a:lnTo>
                    <a:pt x="1155827" y="0"/>
                  </a:lnTo>
                  <a:lnTo>
                    <a:pt x="1186434" y="6175"/>
                  </a:lnTo>
                  <a:lnTo>
                    <a:pt x="1211421" y="23018"/>
                  </a:lnTo>
                  <a:lnTo>
                    <a:pt x="1228264" y="48006"/>
                  </a:lnTo>
                  <a:lnTo>
                    <a:pt x="1234439" y="78613"/>
                  </a:lnTo>
                  <a:lnTo>
                    <a:pt x="1234439" y="707771"/>
                  </a:lnTo>
                  <a:lnTo>
                    <a:pt x="1228264" y="738378"/>
                  </a:lnTo>
                  <a:lnTo>
                    <a:pt x="1211421" y="763365"/>
                  </a:lnTo>
                  <a:lnTo>
                    <a:pt x="1186434" y="780208"/>
                  </a:lnTo>
                  <a:lnTo>
                    <a:pt x="1155827" y="786384"/>
                  </a:lnTo>
                  <a:lnTo>
                    <a:pt x="78612" y="786384"/>
                  </a:lnTo>
                  <a:lnTo>
                    <a:pt x="48005" y="780208"/>
                  </a:lnTo>
                  <a:lnTo>
                    <a:pt x="23018" y="763365"/>
                  </a:lnTo>
                  <a:lnTo>
                    <a:pt x="6175" y="738378"/>
                  </a:lnTo>
                  <a:lnTo>
                    <a:pt x="0" y="707771"/>
                  </a:lnTo>
                  <a:lnTo>
                    <a:pt x="0" y="78613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811523" y="3804964"/>
            <a:ext cx="973073" cy="23339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04470" marR="5080" indent="-192405">
              <a:lnSpc>
                <a:spcPts val="840"/>
              </a:lnSpc>
              <a:spcBef>
                <a:spcPts val="219"/>
              </a:spcBef>
            </a:pPr>
            <a:r>
              <a:rPr lang="en-US" sz="800" b="1" spc="-10" dirty="0">
                <a:solidFill>
                  <a:srgbClr val="000099"/>
                </a:solidFill>
                <a:latin typeface="Arial"/>
                <a:cs typeface="Arial"/>
              </a:rPr>
              <a:t>OTT &amp; 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Integrated</a:t>
            </a:r>
            <a:r>
              <a:rPr sz="800" b="1" spc="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Media Planning</a:t>
            </a:r>
            <a:r>
              <a:rPr lang="en-US" sz="8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541520" y="4547666"/>
            <a:ext cx="1438910" cy="1018540"/>
            <a:chOff x="4541520" y="4547666"/>
            <a:chExt cx="1438910" cy="1018540"/>
          </a:xfrm>
        </p:grpSpPr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1520" y="4547666"/>
              <a:ext cx="1351534" cy="97365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2480" y="4568952"/>
              <a:ext cx="1234440" cy="859536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741164" y="4698492"/>
              <a:ext cx="1234440" cy="862965"/>
            </a:xfrm>
            <a:custGeom>
              <a:avLst/>
              <a:gdLst/>
              <a:ahLst/>
              <a:cxnLst/>
              <a:rect l="l" t="t" r="r" b="b"/>
              <a:pathLst>
                <a:path w="1234439" h="862964">
                  <a:moveTo>
                    <a:pt x="1148207" y="0"/>
                  </a:moveTo>
                  <a:lnTo>
                    <a:pt x="86233" y="0"/>
                  </a:lnTo>
                  <a:lnTo>
                    <a:pt x="52667" y="6776"/>
                  </a:lnTo>
                  <a:lnTo>
                    <a:pt x="25257" y="25257"/>
                  </a:lnTo>
                  <a:lnTo>
                    <a:pt x="6776" y="52667"/>
                  </a:lnTo>
                  <a:lnTo>
                    <a:pt x="0" y="86232"/>
                  </a:lnTo>
                  <a:lnTo>
                    <a:pt x="0" y="776350"/>
                  </a:lnTo>
                  <a:lnTo>
                    <a:pt x="6776" y="809916"/>
                  </a:lnTo>
                  <a:lnTo>
                    <a:pt x="25257" y="837326"/>
                  </a:lnTo>
                  <a:lnTo>
                    <a:pt x="52667" y="855807"/>
                  </a:lnTo>
                  <a:lnTo>
                    <a:pt x="86233" y="862583"/>
                  </a:lnTo>
                  <a:lnTo>
                    <a:pt x="1148207" y="862583"/>
                  </a:lnTo>
                  <a:lnTo>
                    <a:pt x="1181772" y="855807"/>
                  </a:lnTo>
                  <a:lnTo>
                    <a:pt x="1209182" y="837326"/>
                  </a:lnTo>
                  <a:lnTo>
                    <a:pt x="1227663" y="809916"/>
                  </a:lnTo>
                  <a:lnTo>
                    <a:pt x="1234439" y="776350"/>
                  </a:lnTo>
                  <a:lnTo>
                    <a:pt x="1234439" y="86232"/>
                  </a:lnTo>
                  <a:lnTo>
                    <a:pt x="1227663" y="52667"/>
                  </a:lnTo>
                  <a:lnTo>
                    <a:pt x="1209182" y="25257"/>
                  </a:lnTo>
                  <a:lnTo>
                    <a:pt x="1181772" y="6776"/>
                  </a:lnTo>
                  <a:lnTo>
                    <a:pt x="11482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41164" y="4698492"/>
              <a:ext cx="1234440" cy="862965"/>
            </a:xfrm>
            <a:custGeom>
              <a:avLst/>
              <a:gdLst/>
              <a:ahLst/>
              <a:cxnLst/>
              <a:rect l="l" t="t" r="r" b="b"/>
              <a:pathLst>
                <a:path w="1234439" h="862964">
                  <a:moveTo>
                    <a:pt x="0" y="86232"/>
                  </a:moveTo>
                  <a:lnTo>
                    <a:pt x="6776" y="52667"/>
                  </a:lnTo>
                  <a:lnTo>
                    <a:pt x="25257" y="25257"/>
                  </a:lnTo>
                  <a:lnTo>
                    <a:pt x="52667" y="6776"/>
                  </a:lnTo>
                  <a:lnTo>
                    <a:pt x="86233" y="0"/>
                  </a:lnTo>
                  <a:lnTo>
                    <a:pt x="1148207" y="0"/>
                  </a:lnTo>
                  <a:lnTo>
                    <a:pt x="1181772" y="6776"/>
                  </a:lnTo>
                  <a:lnTo>
                    <a:pt x="1209182" y="25257"/>
                  </a:lnTo>
                  <a:lnTo>
                    <a:pt x="1227663" y="52667"/>
                  </a:lnTo>
                  <a:lnTo>
                    <a:pt x="1234439" y="86232"/>
                  </a:lnTo>
                  <a:lnTo>
                    <a:pt x="1234439" y="776350"/>
                  </a:lnTo>
                  <a:lnTo>
                    <a:pt x="1227663" y="809916"/>
                  </a:lnTo>
                  <a:lnTo>
                    <a:pt x="1209182" y="837326"/>
                  </a:lnTo>
                  <a:lnTo>
                    <a:pt x="1181772" y="855807"/>
                  </a:lnTo>
                  <a:lnTo>
                    <a:pt x="1148207" y="862583"/>
                  </a:lnTo>
                  <a:lnTo>
                    <a:pt x="86233" y="862583"/>
                  </a:lnTo>
                  <a:lnTo>
                    <a:pt x="52667" y="855807"/>
                  </a:lnTo>
                  <a:lnTo>
                    <a:pt x="25257" y="837326"/>
                  </a:lnTo>
                  <a:lnTo>
                    <a:pt x="6776" y="809916"/>
                  </a:lnTo>
                  <a:lnTo>
                    <a:pt x="0" y="776350"/>
                  </a:lnTo>
                  <a:lnTo>
                    <a:pt x="0" y="86232"/>
                  </a:lnTo>
                  <a:close/>
                </a:path>
              </a:pathLst>
            </a:custGeom>
            <a:ln w="914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793360" y="4837302"/>
            <a:ext cx="1123315" cy="5670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905" algn="ctr">
              <a:lnSpc>
                <a:spcPct val="86300"/>
              </a:lnSpc>
              <a:spcBef>
                <a:spcPts val="220"/>
              </a:spcBef>
            </a:pP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Effective</a:t>
            </a:r>
            <a:r>
              <a:rPr sz="800" spc="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Platform</a:t>
            </a:r>
            <a:r>
              <a:rPr sz="800" spc="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t</a:t>
            </a:r>
            <a:r>
              <a:rPr sz="800" spc="-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0099"/>
                </a:solidFill>
                <a:latin typeface="Arial MT"/>
                <a:cs typeface="Arial MT"/>
              </a:rPr>
              <a:t>for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 Release</a:t>
            </a:r>
            <a:r>
              <a:rPr sz="800" spc="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8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distribution</a:t>
            </a:r>
            <a:r>
              <a:rPr sz="800" spc="8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0099"/>
                </a:solidFill>
                <a:latin typeface="Arial MT"/>
                <a:cs typeface="Arial MT"/>
              </a:rPr>
              <a:t>of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 low</a:t>
            </a:r>
            <a:r>
              <a:rPr sz="8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budget</a:t>
            </a:r>
            <a:r>
              <a:rPr sz="800" spc="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800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with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0099"/>
                </a:solidFill>
                <a:latin typeface="Arial MT"/>
                <a:cs typeface="Arial MT"/>
              </a:rPr>
              <a:t>no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 financial</a:t>
            </a:r>
            <a:r>
              <a:rPr sz="800" spc="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burden</a:t>
            </a:r>
            <a:r>
              <a:rPr sz="800" spc="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800" spc="-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25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sz="800" dirty="0">
                <a:solidFill>
                  <a:srgbClr val="000099"/>
                </a:solidFill>
                <a:latin typeface="Arial MT"/>
                <a:cs typeface="Arial MT"/>
              </a:rPr>
              <a:t> best</a:t>
            </a:r>
            <a:r>
              <a:rPr sz="8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possible</a:t>
            </a:r>
            <a:r>
              <a:rPr sz="800" spc="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000099"/>
                </a:solidFill>
                <a:latin typeface="Arial MT"/>
                <a:cs typeface="Arial MT"/>
              </a:rPr>
              <a:t>results</a:t>
            </a:r>
            <a:endParaRPr sz="800" dirty="0">
              <a:latin typeface="Arial MT"/>
              <a:cs typeface="Arial MT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995415" y="3426002"/>
            <a:ext cx="1438910" cy="939165"/>
            <a:chOff x="5995415" y="3426002"/>
            <a:chExt cx="1438910" cy="939165"/>
          </a:xfrm>
        </p:grpSpPr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5415" y="3426002"/>
              <a:ext cx="1351534" cy="89745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6375" y="3447288"/>
              <a:ext cx="1234440" cy="78333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195059" y="3576828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40" h="783589">
                  <a:moveTo>
                    <a:pt x="1156081" y="0"/>
                  </a:moveTo>
                  <a:lnTo>
                    <a:pt x="78359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9"/>
                  </a:lnTo>
                  <a:lnTo>
                    <a:pt x="0" y="704977"/>
                  </a:lnTo>
                  <a:lnTo>
                    <a:pt x="6153" y="735490"/>
                  </a:lnTo>
                  <a:lnTo>
                    <a:pt x="22939" y="760396"/>
                  </a:lnTo>
                  <a:lnTo>
                    <a:pt x="47845" y="777182"/>
                  </a:lnTo>
                  <a:lnTo>
                    <a:pt x="78359" y="783336"/>
                  </a:lnTo>
                  <a:lnTo>
                    <a:pt x="1156081" y="783336"/>
                  </a:lnTo>
                  <a:lnTo>
                    <a:pt x="1186594" y="777182"/>
                  </a:lnTo>
                  <a:lnTo>
                    <a:pt x="1211500" y="760396"/>
                  </a:lnTo>
                  <a:lnTo>
                    <a:pt x="1228286" y="735490"/>
                  </a:lnTo>
                  <a:lnTo>
                    <a:pt x="1234439" y="704977"/>
                  </a:lnTo>
                  <a:lnTo>
                    <a:pt x="1234439" y="78359"/>
                  </a:lnTo>
                  <a:lnTo>
                    <a:pt x="1228286" y="47845"/>
                  </a:lnTo>
                  <a:lnTo>
                    <a:pt x="1211500" y="22939"/>
                  </a:lnTo>
                  <a:lnTo>
                    <a:pt x="1186594" y="6153"/>
                  </a:lnTo>
                  <a:lnTo>
                    <a:pt x="11560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95059" y="3576828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40" h="783589">
                  <a:moveTo>
                    <a:pt x="0" y="78359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9" y="0"/>
                  </a:lnTo>
                  <a:lnTo>
                    <a:pt x="1156081" y="0"/>
                  </a:lnTo>
                  <a:lnTo>
                    <a:pt x="1186594" y="6153"/>
                  </a:lnTo>
                  <a:lnTo>
                    <a:pt x="1211500" y="22939"/>
                  </a:lnTo>
                  <a:lnTo>
                    <a:pt x="1228286" y="47845"/>
                  </a:lnTo>
                  <a:lnTo>
                    <a:pt x="1234439" y="78359"/>
                  </a:lnTo>
                  <a:lnTo>
                    <a:pt x="1234439" y="704977"/>
                  </a:lnTo>
                  <a:lnTo>
                    <a:pt x="1228286" y="735490"/>
                  </a:lnTo>
                  <a:lnTo>
                    <a:pt x="1211500" y="760396"/>
                  </a:lnTo>
                  <a:lnTo>
                    <a:pt x="1186594" y="777182"/>
                  </a:lnTo>
                  <a:lnTo>
                    <a:pt x="1156081" y="783336"/>
                  </a:lnTo>
                  <a:lnTo>
                    <a:pt x="78359" y="783336"/>
                  </a:lnTo>
                  <a:lnTo>
                    <a:pt x="47845" y="777182"/>
                  </a:lnTo>
                  <a:lnTo>
                    <a:pt x="22939" y="760396"/>
                  </a:lnTo>
                  <a:lnTo>
                    <a:pt x="6153" y="735490"/>
                  </a:lnTo>
                  <a:lnTo>
                    <a:pt x="0" y="704977"/>
                  </a:lnTo>
                  <a:lnTo>
                    <a:pt x="0" y="78359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306058" y="3780866"/>
            <a:ext cx="1013460" cy="3575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2540" algn="ctr">
              <a:lnSpc>
                <a:spcPct val="86400"/>
              </a:lnSpc>
              <a:spcBef>
                <a:spcPts val="225"/>
              </a:spcBef>
            </a:pP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Corporate Films/Product Campaign</a:t>
            </a:r>
            <a:r>
              <a:rPr sz="800" b="1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000099"/>
                </a:solidFill>
                <a:latin typeface="Arial"/>
                <a:cs typeface="Arial"/>
              </a:rPr>
              <a:t>designing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6050279" y="4547666"/>
            <a:ext cx="1438910" cy="939165"/>
            <a:chOff x="6050279" y="4547666"/>
            <a:chExt cx="1438910" cy="939165"/>
          </a:xfrm>
        </p:grpSpPr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0279" y="4547666"/>
              <a:ext cx="1351533" cy="89745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1239" y="4568952"/>
              <a:ext cx="1234439" cy="78333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249923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40" h="783589">
                  <a:moveTo>
                    <a:pt x="1156080" y="0"/>
                  </a:moveTo>
                  <a:lnTo>
                    <a:pt x="78359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8"/>
                  </a:lnTo>
                  <a:lnTo>
                    <a:pt x="0" y="704976"/>
                  </a:lnTo>
                  <a:lnTo>
                    <a:pt x="6153" y="735490"/>
                  </a:lnTo>
                  <a:lnTo>
                    <a:pt x="22939" y="760396"/>
                  </a:lnTo>
                  <a:lnTo>
                    <a:pt x="47845" y="777182"/>
                  </a:lnTo>
                  <a:lnTo>
                    <a:pt x="78359" y="783335"/>
                  </a:lnTo>
                  <a:lnTo>
                    <a:pt x="1156080" y="783335"/>
                  </a:lnTo>
                  <a:lnTo>
                    <a:pt x="1186594" y="777182"/>
                  </a:lnTo>
                  <a:lnTo>
                    <a:pt x="1211500" y="760396"/>
                  </a:lnTo>
                  <a:lnTo>
                    <a:pt x="1228286" y="735490"/>
                  </a:lnTo>
                  <a:lnTo>
                    <a:pt x="1234440" y="704976"/>
                  </a:lnTo>
                  <a:lnTo>
                    <a:pt x="1234440" y="78358"/>
                  </a:lnTo>
                  <a:lnTo>
                    <a:pt x="1228286" y="47845"/>
                  </a:lnTo>
                  <a:lnTo>
                    <a:pt x="1211500" y="22939"/>
                  </a:lnTo>
                  <a:lnTo>
                    <a:pt x="1186594" y="6153"/>
                  </a:lnTo>
                  <a:lnTo>
                    <a:pt x="11560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6249923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40" h="783589">
                  <a:moveTo>
                    <a:pt x="0" y="78358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9" y="0"/>
                  </a:lnTo>
                  <a:lnTo>
                    <a:pt x="1156080" y="0"/>
                  </a:lnTo>
                  <a:lnTo>
                    <a:pt x="1186594" y="6153"/>
                  </a:lnTo>
                  <a:lnTo>
                    <a:pt x="1211500" y="22939"/>
                  </a:lnTo>
                  <a:lnTo>
                    <a:pt x="1228286" y="47845"/>
                  </a:lnTo>
                  <a:lnTo>
                    <a:pt x="1234440" y="78358"/>
                  </a:lnTo>
                  <a:lnTo>
                    <a:pt x="1234440" y="704976"/>
                  </a:lnTo>
                  <a:lnTo>
                    <a:pt x="1228286" y="735490"/>
                  </a:lnTo>
                  <a:lnTo>
                    <a:pt x="1211500" y="760396"/>
                  </a:lnTo>
                  <a:lnTo>
                    <a:pt x="1186594" y="777182"/>
                  </a:lnTo>
                  <a:lnTo>
                    <a:pt x="1156080" y="783335"/>
                  </a:lnTo>
                  <a:lnTo>
                    <a:pt x="78359" y="783335"/>
                  </a:lnTo>
                  <a:lnTo>
                    <a:pt x="47845" y="777182"/>
                  </a:lnTo>
                  <a:lnTo>
                    <a:pt x="22939" y="760396"/>
                  </a:lnTo>
                  <a:lnTo>
                    <a:pt x="6153" y="735490"/>
                  </a:lnTo>
                  <a:lnTo>
                    <a:pt x="0" y="704976"/>
                  </a:lnTo>
                  <a:lnTo>
                    <a:pt x="0" y="78358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7559040" y="3404666"/>
            <a:ext cx="1438910" cy="942340"/>
            <a:chOff x="7559040" y="3404666"/>
            <a:chExt cx="1438910" cy="942340"/>
          </a:xfrm>
        </p:grpSpPr>
        <p:pic>
          <p:nvPicPr>
            <p:cNvPr id="81" name="object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9040" y="3404666"/>
              <a:ext cx="1351533" cy="89745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0" y="3425952"/>
              <a:ext cx="1234440" cy="78333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75868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40" h="786764">
                  <a:moveTo>
                    <a:pt x="1155827" y="0"/>
                  </a:moveTo>
                  <a:lnTo>
                    <a:pt x="78613" y="0"/>
                  </a:lnTo>
                  <a:lnTo>
                    <a:pt x="48006" y="6175"/>
                  </a:lnTo>
                  <a:lnTo>
                    <a:pt x="23018" y="23018"/>
                  </a:lnTo>
                  <a:lnTo>
                    <a:pt x="6175" y="48006"/>
                  </a:lnTo>
                  <a:lnTo>
                    <a:pt x="0" y="78613"/>
                  </a:lnTo>
                  <a:lnTo>
                    <a:pt x="0" y="707771"/>
                  </a:lnTo>
                  <a:lnTo>
                    <a:pt x="6175" y="738378"/>
                  </a:lnTo>
                  <a:lnTo>
                    <a:pt x="23018" y="763365"/>
                  </a:lnTo>
                  <a:lnTo>
                    <a:pt x="48006" y="780208"/>
                  </a:lnTo>
                  <a:lnTo>
                    <a:pt x="78613" y="786384"/>
                  </a:lnTo>
                  <a:lnTo>
                    <a:pt x="1155827" y="786384"/>
                  </a:lnTo>
                  <a:lnTo>
                    <a:pt x="1186434" y="780208"/>
                  </a:lnTo>
                  <a:lnTo>
                    <a:pt x="1211421" y="763365"/>
                  </a:lnTo>
                  <a:lnTo>
                    <a:pt x="1228264" y="738378"/>
                  </a:lnTo>
                  <a:lnTo>
                    <a:pt x="1234440" y="707771"/>
                  </a:lnTo>
                  <a:lnTo>
                    <a:pt x="1234440" y="78613"/>
                  </a:lnTo>
                  <a:lnTo>
                    <a:pt x="1228264" y="48006"/>
                  </a:lnTo>
                  <a:lnTo>
                    <a:pt x="1211421" y="23018"/>
                  </a:lnTo>
                  <a:lnTo>
                    <a:pt x="1186434" y="6175"/>
                  </a:lnTo>
                  <a:lnTo>
                    <a:pt x="11558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758684" y="3555492"/>
              <a:ext cx="1234440" cy="786765"/>
            </a:xfrm>
            <a:custGeom>
              <a:avLst/>
              <a:gdLst/>
              <a:ahLst/>
              <a:cxnLst/>
              <a:rect l="l" t="t" r="r" b="b"/>
              <a:pathLst>
                <a:path w="1234440" h="786764">
                  <a:moveTo>
                    <a:pt x="0" y="78613"/>
                  </a:moveTo>
                  <a:lnTo>
                    <a:pt x="6175" y="48006"/>
                  </a:lnTo>
                  <a:lnTo>
                    <a:pt x="23018" y="23018"/>
                  </a:lnTo>
                  <a:lnTo>
                    <a:pt x="48006" y="6175"/>
                  </a:lnTo>
                  <a:lnTo>
                    <a:pt x="78613" y="0"/>
                  </a:lnTo>
                  <a:lnTo>
                    <a:pt x="1155827" y="0"/>
                  </a:lnTo>
                  <a:lnTo>
                    <a:pt x="1186434" y="6175"/>
                  </a:lnTo>
                  <a:lnTo>
                    <a:pt x="1211421" y="23018"/>
                  </a:lnTo>
                  <a:lnTo>
                    <a:pt x="1228264" y="48006"/>
                  </a:lnTo>
                  <a:lnTo>
                    <a:pt x="1234440" y="78613"/>
                  </a:lnTo>
                  <a:lnTo>
                    <a:pt x="1234440" y="707771"/>
                  </a:lnTo>
                  <a:lnTo>
                    <a:pt x="1228264" y="738378"/>
                  </a:lnTo>
                  <a:lnTo>
                    <a:pt x="1211421" y="763365"/>
                  </a:lnTo>
                  <a:lnTo>
                    <a:pt x="1186434" y="780208"/>
                  </a:lnTo>
                  <a:lnTo>
                    <a:pt x="1155827" y="786384"/>
                  </a:lnTo>
                  <a:lnTo>
                    <a:pt x="78613" y="786384"/>
                  </a:lnTo>
                  <a:lnTo>
                    <a:pt x="48006" y="780208"/>
                  </a:lnTo>
                  <a:lnTo>
                    <a:pt x="23018" y="763365"/>
                  </a:lnTo>
                  <a:lnTo>
                    <a:pt x="6175" y="738378"/>
                  </a:lnTo>
                  <a:lnTo>
                    <a:pt x="0" y="707771"/>
                  </a:lnTo>
                  <a:lnTo>
                    <a:pt x="0" y="78613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848727" y="3813175"/>
            <a:ext cx="1056640" cy="25336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207010">
              <a:lnSpc>
                <a:spcPts val="840"/>
              </a:lnSpc>
              <a:spcBef>
                <a:spcPts val="219"/>
              </a:spcBef>
            </a:pP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Bollywood</a:t>
            </a:r>
            <a:r>
              <a:rPr sz="800" b="1" spc="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000099"/>
                </a:solidFill>
                <a:latin typeface="Arial"/>
                <a:cs typeface="Arial"/>
              </a:rPr>
              <a:t>&amp;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 Entertainment</a:t>
            </a:r>
            <a:r>
              <a:rPr sz="800" b="1" spc="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0099"/>
                </a:solidFill>
                <a:latin typeface="Arial"/>
                <a:cs typeface="Arial"/>
              </a:rPr>
              <a:t>Portral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7559040" y="4547666"/>
            <a:ext cx="1438910" cy="939165"/>
            <a:chOff x="7559040" y="4547666"/>
            <a:chExt cx="1438910" cy="939165"/>
          </a:xfrm>
        </p:grpSpPr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9040" y="4547666"/>
              <a:ext cx="1351533" cy="89745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0" y="4568952"/>
              <a:ext cx="1234440" cy="78333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758684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40" h="783589">
                  <a:moveTo>
                    <a:pt x="1156081" y="0"/>
                  </a:moveTo>
                  <a:lnTo>
                    <a:pt x="78359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8"/>
                  </a:lnTo>
                  <a:lnTo>
                    <a:pt x="0" y="704976"/>
                  </a:lnTo>
                  <a:lnTo>
                    <a:pt x="6153" y="735490"/>
                  </a:lnTo>
                  <a:lnTo>
                    <a:pt x="22939" y="760396"/>
                  </a:lnTo>
                  <a:lnTo>
                    <a:pt x="47845" y="777182"/>
                  </a:lnTo>
                  <a:lnTo>
                    <a:pt x="78359" y="783335"/>
                  </a:lnTo>
                  <a:lnTo>
                    <a:pt x="1156081" y="783335"/>
                  </a:lnTo>
                  <a:lnTo>
                    <a:pt x="1186594" y="777182"/>
                  </a:lnTo>
                  <a:lnTo>
                    <a:pt x="1211500" y="760396"/>
                  </a:lnTo>
                  <a:lnTo>
                    <a:pt x="1228286" y="735490"/>
                  </a:lnTo>
                  <a:lnTo>
                    <a:pt x="1234440" y="704976"/>
                  </a:lnTo>
                  <a:lnTo>
                    <a:pt x="1234440" y="78358"/>
                  </a:lnTo>
                  <a:lnTo>
                    <a:pt x="1228286" y="47845"/>
                  </a:lnTo>
                  <a:lnTo>
                    <a:pt x="1211500" y="22939"/>
                  </a:lnTo>
                  <a:lnTo>
                    <a:pt x="1186594" y="6153"/>
                  </a:lnTo>
                  <a:lnTo>
                    <a:pt x="11560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758684" y="4698492"/>
              <a:ext cx="1234440" cy="783590"/>
            </a:xfrm>
            <a:custGeom>
              <a:avLst/>
              <a:gdLst/>
              <a:ahLst/>
              <a:cxnLst/>
              <a:rect l="l" t="t" r="r" b="b"/>
              <a:pathLst>
                <a:path w="1234440" h="783589">
                  <a:moveTo>
                    <a:pt x="0" y="78358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9" y="0"/>
                  </a:lnTo>
                  <a:lnTo>
                    <a:pt x="1156081" y="0"/>
                  </a:lnTo>
                  <a:lnTo>
                    <a:pt x="1186594" y="6153"/>
                  </a:lnTo>
                  <a:lnTo>
                    <a:pt x="1211500" y="22939"/>
                  </a:lnTo>
                  <a:lnTo>
                    <a:pt x="1228286" y="47845"/>
                  </a:lnTo>
                  <a:lnTo>
                    <a:pt x="1234440" y="78358"/>
                  </a:lnTo>
                  <a:lnTo>
                    <a:pt x="1234440" y="704976"/>
                  </a:lnTo>
                  <a:lnTo>
                    <a:pt x="1228286" y="735490"/>
                  </a:lnTo>
                  <a:lnTo>
                    <a:pt x="1211500" y="760396"/>
                  </a:lnTo>
                  <a:lnTo>
                    <a:pt x="1186594" y="777182"/>
                  </a:lnTo>
                  <a:lnTo>
                    <a:pt x="1156081" y="783335"/>
                  </a:lnTo>
                  <a:lnTo>
                    <a:pt x="78359" y="783335"/>
                  </a:lnTo>
                  <a:lnTo>
                    <a:pt x="47845" y="777182"/>
                  </a:lnTo>
                  <a:lnTo>
                    <a:pt x="22939" y="760396"/>
                  </a:lnTo>
                  <a:lnTo>
                    <a:pt x="6153" y="735490"/>
                  </a:lnTo>
                  <a:lnTo>
                    <a:pt x="0" y="704976"/>
                  </a:lnTo>
                  <a:lnTo>
                    <a:pt x="0" y="78358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7879206" y="4847285"/>
            <a:ext cx="995044" cy="6036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>
              <a:lnSpc>
                <a:spcPts val="900"/>
              </a:lnSpc>
              <a:spcBef>
                <a:spcPts val="95"/>
              </a:spcBef>
            </a:pPr>
            <a:r>
              <a:rPr sz="700" spc="-10" dirty="0">
                <a:solidFill>
                  <a:srgbClr val="000099"/>
                </a:solidFill>
                <a:latin typeface="Arial MT"/>
                <a:cs typeface="Arial MT"/>
              </a:rPr>
              <a:t>www.todaybollywood</a:t>
            </a:r>
            <a:endParaRPr sz="700" dirty="0">
              <a:latin typeface="Arial MT"/>
              <a:cs typeface="Arial MT"/>
            </a:endParaRPr>
          </a:p>
          <a:p>
            <a:pPr marL="12700" marR="5080" algn="l">
              <a:lnSpc>
                <a:spcPct val="86200"/>
              </a:lnSpc>
              <a:spcBef>
                <a:spcPts val="70"/>
              </a:spcBef>
            </a:pPr>
            <a:r>
              <a:rPr sz="700" dirty="0">
                <a:solidFill>
                  <a:srgbClr val="000099"/>
                </a:solidFill>
                <a:latin typeface="Arial MT"/>
                <a:cs typeface="Arial MT"/>
              </a:rPr>
              <a:t>.com</a:t>
            </a:r>
            <a:r>
              <a:rPr lang="en-US" sz="700" spc="-5" dirty="0">
                <a:solidFill>
                  <a:srgbClr val="000099"/>
                </a:solidFill>
                <a:latin typeface="Arial MT"/>
                <a:cs typeface="Arial MT"/>
              </a:rPr>
              <a:t> ,</a:t>
            </a:r>
            <a:r>
              <a:rPr lang="en-US" sz="700" dirty="0">
                <a:solidFill>
                  <a:srgbClr val="000099"/>
                </a:solidFill>
                <a:latin typeface="Arial MT"/>
                <a:cs typeface="Arial MT"/>
              </a:rPr>
              <a:t> www.waytostardom.com </a:t>
            </a:r>
            <a:r>
              <a:rPr sz="700" dirty="0">
                <a:solidFill>
                  <a:srgbClr val="000099"/>
                </a:solidFill>
                <a:latin typeface="Arial MT"/>
                <a:cs typeface="Arial MT"/>
              </a:rPr>
              <a:t>.a</a:t>
            </a:r>
            <a:r>
              <a:rPr sz="7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000099"/>
                </a:solidFill>
                <a:latin typeface="Arial MT"/>
                <a:cs typeface="Arial MT"/>
              </a:rPr>
              <a:t>news</a:t>
            </a:r>
            <a:r>
              <a:rPr sz="700" spc="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700" spc="-25" dirty="0">
                <a:solidFill>
                  <a:srgbClr val="000099"/>
                </a:solidFill>
                <a:latin typeface="Arial MT"/>
                <a:cs typeface="Arial MT"/>
              </a:rPr>
              <a:t>portal</a:t>
            </a:r>
            <a:r>
              <a:rPr sz="700" spc="-10" dirty="0">
                <a:solidFill>
                  <a:srgbClr val="000099"/>
                </a:solidFill>
                <a:latin typeface="Arial MT"/>
                <a:cs typeface="Arial MT"/>
              </a:rPr>
              <a:t> catering</a:t>
            </a:r>
            <a:r>
              <a:rPr sz="700" spc="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000099"/>
                </a:solidFill>
                <a:latin typeface="Arial MT"/>
                <a:cs typeface="Arial MT"/>
              </a:rPr>
              <a:t>to</a:t>
            </a:r>
            <a:r>
              <a:rPr sz="700" spc="1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700" spc="-20" dirty="0">
                <a:solidFill>
                  <a:srgbClr val="000099"/>
                </a:solidFill>
                <a:latin typeface="Arial MT"/>
                <a:cs typeface="Arial MT"/>
              </a:rPr>
              <a:t>Bollywood</a:t>
            </a:r>
            <a:r>
              <a:rPr sz="7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000099"/>
                </a:solidFill>
                <a:latin typeface="Arial MT"/>
                <a:cs typeface="Arial MT"/>
              </a:rPr>
              <a:t>buff</a:t>
            </a:r>
            <a:r>
              <a:rPr sz="700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7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lang="en-US" sz="700" spc="-10" dirty="0">
                <a:solidFill>
                  <a:srgbClr val="000099"/>
                </a:solidFill>
                <a:latin typeface="Arial MT"/>
                <a:cs typeface="Arial MT"/>
              </a:rPr>
              <a:t>aficionados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xfrm>
            <a:off x="5643117" y="746887"/>
            <a:ext cx="3289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04607A"/>
                </a:solidFill>
                <a:latin typeface="Constantia"/>
                <a:cs typeface="Constantia"/>
              </a:rPr>
              <a:t>Company</a:t>
            </a:r>
            <a:r>
              <a:rPr sz="2800" b="1" spc="-10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Constantia"/>
                <a:cs typeface="Constantia"/>
              </a:rPr>
              <a:t>Overview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228600" y="405384"/>
            <a:ext cx="8763000" cy="841375"/>
            <a:chOff x="228600" y="405384"/>
            <a:chExt cx="8763000" cy="841375"/>
          </a:xfrm>
        </p:grpSpPr>
        <p:sp>
          <p:nvSpPr>
            <p:cNvPr id="94" name="object 94"/>
            <p:cNvSpPr/>
            <p:nvPr/>
          </p:nvSpPr>
          <p:spPr>
            <a:xfrm>
              <a:off x="228600" y="1234439"/>
              <a:ext cx="8763000" cy="0"/>
            </a:xfrm>
            <a:custGeom>
              <a:avLst/>
              <a:gdLst/>
              <a:ahLst/>
              <a:cxnLst/>
              <a:rect l="l" t="t" r="r" b="b"/>
              <a:pathLst>
                <a:path w="8763000">
                  <a:moveTo>
                    <a:pt x="0" y="0"/>
                  </a:moveTo>
                  <a:lnTo>
                    <a:pt x="8763000" y="0"/>
                  </a:lnTo>
                </a:path>
              </a:pathLst>
            </a:custGeom>
            <a:ln w="2438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600" y="405384"/>
              <a:ext cx="1722120" cy="783336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98" name="object 9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718CFD7B-DFBB-9D49-AF59-2A100EB3238B}"/>
              </a:ext>
            </a:extLst>
          </p:cNvPr>
          <p:cNvSpPr txBox="1"/>
          <p:nvPr/>
        </p:nvSpPr>
        <p:spPr>
          <a:xfrm>
            <a:off x="6306058" y="4800600"/>
            <a:ext cx="108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99"/>
                </a:solidFill>
              </a:rPr>
              <a:t>Effective corporate Films and</a:t>
            </a:r>
          </a:p>
          <a:p>
            <a:r>
              <a:rPr lang="en-US" sz="800" dirty="0">
                <a:solidFill>
                  <a:srgbClr val="000099"/>
                </a:solidFill>
              </a:rPr>
              <a:t>Product Launching etc.</a:t>
            </a:r>
          </a:p>
          <a:p>
            <a:endParaRPr lang="en-IN" sz="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193" y="459435"/>
            <a:ext cx="361505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1935" algn="l"/>
              </a:tabLst>
            </a:pPr>
            <a:r>
              <a:rPr sz="4400" spc="-20" dirty="0">
                <a:solidFill>
                  <a:srgbClr val="FFFFFF"/>
                </a:solidFill>
                <a:latin typeface="Constantia"/>
                <a:cs typeface="Constantia"/>
              </a:rPr>
              <a:t>BGIL</a:t>
            </a:r>
            <a:r>
              <a:rPr sz="4400" dirty="0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sz="4400" spc="-10" dirty="0">
                <a:solidFill>
                  <a:srgbClr val="FFFFFF"/>
                </a:solidFill>
                <a:latin typeface="Constantia"/>
                <a:cs typeface="Constantia"/>
              </a:rPr>
              <a:t>STUDIO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4946" y="1524012"/>
            <a:ext cx="421005" cy="356870"/>
          </a:xfrm>
          <a:custGeom>
            <a:avLst/>
            <a:gdLst/>
            <a:ahLst/>
            <a:cxnLst/>
            <a:rect l="l" t="t" r="r" b="b"/>
            <a:pathLst>
              <a:path w="421004" h="356869">
                <a:moveTo>
                  <a:pt x="195351" y="178409"/>
                </a:moveTo>
                <a:lnTo>
                  <a:pt x="192608" y="161010"/>
                </a:lnTo>
                <a:lnTo>
                  <a:pt x="184404" y="147434"/>
                </a:lnTo>
                <a:lnTo>
                  <a:pt x="32893" y="4813"/>
                </a:lnTo>
                <a:lnTo>
                  <a:pt x="21590" y="0"/>
                </a:lnTo>
                <a:lnTo>
                  <a:pt x="10960" y="4813"/>
                </a:lnTo>
                <a:lnTo>
                  <a:pt x="3073" y="17360"/>
                </a:lnTo>
                <a:lnTo>
                  <a:pt x="0" y="35674"/>
                </a:lnTo>
                <a:lnTo>
                  <a:pt x="0" y="321043"/>
                </a:lnTo>
                <a:lnTo>
                  <a:pt x="3073" y="339369"/>
                </a:lnTo>
                <a:lnTo>
                  <a:pt x="10960" y="351917"/>
                </a:lnTo>
                <a:lnTo>
                  <a:pt x="21590" y="356730"/>
                </a:lnTo>
                <a:lnTo>
                  <a:pt x="32893" y="351904"/>
                </a:lnTo>
                <a:lnTo>
                  <a:pt x="184404" y="209283"/>
                </a:lnTo>
                <a:lnTo>
                  <a:pt x="192608" y="195783"/>
                </a:lnTo>
                <a:lnTo>
                  <a:pt x="195351" y="178409"/>
                </a:lnTo>
                <a:close/>
              </a:path>
              <a:path w="421004" h="356869">
                <a:moveTo>
                  <a:pt x="420903" y="178409"/>
                </a:moveTo>
                <a:lnTo>
                  <a:pt x="418160" y="161010"/>
                </a:lnTo>
                <a:lnTo>
                  <a:pt x="409956" y="147434"/>
                </a:lnTo>
                <a:lnTo>
                  <a:pt x="258445" y="4813"/>
                </a:lnTo>
                <a:lnTo>
                  <a:pt x="247142" y="0"/>
                </a:lnTo>
                <a:lnTo>
                  <a:pt x="236512" y="4813"/>
                </a:lnTo>
                <a:lnTo>
                  <a:pt x="228625" y="17360"/>
                </a:lnTo>
                <a:lnTo>
                  <a:pt x="225552" y="35674"/>
                </a:lnTo>
                <a:lnTo>
                  <a:pt x="225552" y="321043"/>
                </a:lnTo>
                <a:lnTo>
                  <a:pt x="228625" y="339369"/>
                </a:lnTo>
                <a:lnTo>
                  <a:pt x="236512" y="351917"/>
                </a:lnTo>
                <a:lnTo>
                  <a:pt x="247142" y="356730"/>
                </a:lnTo>
                <a:lnTo>
                  <a:pt x="258445" y="351904"/>
                </a:lnTo>
                <a:lnTo>
                  <a:pt x="409956" y="209283"/>
                </a:lnTo>
                <a:lnTo>
                  <a:pt x="418160" y="195783"/>
                </a:lnTo>
                <a:lnTo>
                  <a:pt x="420903" y="17840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501839" y="5621071"/>
            <a:ext cx="1706880" cy="1112520"/>
            <a:chOff x="7437119" y="5745543"/>
            <a:chExt cx="1706880" cy="11125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7119" y="5745543"/>
              <a:ext cx="1706879" cy="11124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5239" y="5943598"/>
              <a:ext cx="1508759" cy="8199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36193" y="1264361"/>
            <a:ext cx="7176770" cy="2315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FFFFFF"/>
                </a:solidFill>
                <a:latin typeface="Constantia"/>
                <a:cs typeface="Constantia"/>
              </a:rPr>
              <a:t>highlights</a:t>
            </a:r>
            <a:endParaRPr sz="4400">
              <a:latin typeface="Constantia"/>
              <a:cs typeface="Constantia"/>
            </a:endParaRPr>
          </a:p>
          <a:p>
            <a:pPr marL="2493010" marR="5080">
              <a:lnSpc>
                <a:spcPct val="100000"/>
              </a:lnSpc>
              <a:spcBef>
                <a:spcPts val="2670"/>
              </a:spcBef>
            </a:pP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Complete</a:t>
            </a:r>
            <a:r>
              <a:rPr sz="28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sz="2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roof</a:t>
            </a:r>
            <a:r>
              <a:rPr sz="28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Verdana"/>
                <a:cs typeface="Verdana"/>
              </a:rPr>
              <a:t>post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studio</a:t>
            </a:r>
            <a:endParaRPr sz="2800">
              <a:latin typeface="Verdana"/>
              <a:cs typeface="Verdana"/>
            </a:endParaRPr>
          </a:p>
          <a:p>
            <a:pPr marL="249301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Audio</a:t>
            </a:r>
            <a:r>
              <a:rPr sz="2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Video.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2788" y="3457143"/>
            <a:ext cx="3933190" cy="262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94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Mumbai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couple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post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studio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video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audio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vfx.</a:t>
            </a:r>
            <a:endParaRPr sz="1800" dirty="0">
              <a:latin typeface="Verdana"/>
              <a:cs typeface="Verdana"/>
            </a:endParaRPr>
          </a:p>
          <a:p>
            <a:pPr marL="127000">
              <a:lnSpc>
                <a:spcPts val="2070"/>
              </a:lnSpc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State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art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infrastructure</a:t>
            </a:r>
            <a:endParaRPr sz="1800" dirty="0">
              <a:latin typeface="Verdana"/>
              <a:cs typeface="Verdana"/>
            </a:endParaRPr>
          </a:p>
          <a:p>
            <a:pPr marL="127000">
              <a:lnSpc>
                <a:spcPts val="2140"/>
              </a:lnSpc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facilities</a:t>
            </a:r>
            <a:endParaRPr sz="1800" dirty="0">
              <a:latin typeface="Verdana"/>
              <a:cs typeface="Verdana"/>
            </a:endParaRPr>
          </a:p>
          <a:p>
            <a:pPr marL="207645">
              <a:lnSpc>
                <a:spcPts val="2140"/>
              </a:lnSpc>
              <a:tabLst>
                <a:tab pos="1068705" algn="l"/>
              </a:tabLst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Latest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technology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endParaRPr sz="1800" dirty="0">
              <a:latin typeface="Verdana"/>
              <a:cs typeface="Verdana"/>
            </a:endParaRPr>
          </a:p>
          <a:p>
            <a:pPr marL="20764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upgraded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endParaRPr sz="1800" dirty="0">
              <a:latin typeface="Verdana"/>
              <a:cs typeface="Verdana"/>
            </a:endParaRPr>
          </a:p>
          <a:p>
            <a:pPr marL="225425">
              <a:lnSpc>
                <a:spcPct val="100000"/>
              </a:lnSpc>
              <a:spcBef>
                <a:spcPts val="113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Centrally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Server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then</a:t>
            </a:r>
            <a:endParaRPr sz="1800" dirty="0">
              <a:latin typeface="Verdana"/>
              <a:cs typeface="Verdana"/>
            </a:endParaRPr>
          </a:p>
          <a:p>
            <a:pPr marL="22542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100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TB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space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12" name="object 12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6562" y="309448"/>
            <a:ext cx="2484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Financial</a:t>
            </a:r>
            <a:endParaRPr sz="5400"/>
          </a:p>
        </p:txBody>
      </p:sp>
      <p:sp>
        <p:nvSpPr>
          <p:cNvPr id="5" name="object 5"/>
          <p:cNvSpPr/>
          <p:nvPr/>
        </p:nvSpPr>
        <p:spPr>
          <a:xfrm>
            <a:off x="3261093" y="643153"/>
            <a:ext cx="320675" cy="271780"/>
          </a:xfrm>
          <a:custGeom>
            <a:avLst/>
            <a:gdLst/>
            <a:ahLst/>
            <a:cxnLst/>
            <a:rect l="l" t="t" r="r" b="b"/>
            <a:pathLst>
              <a:path w="320675" h="271780">
                <a:moveTo>
                  <a:pt x="149618" y="135724"/>
                </a:moveTo>
                <a:lnTo>
                  <a:pt x="147523" y="122466"/>
                </a:lnTo>
                <a:lnTo>
                  <a:pt x="141236" y="112115"/>
                </a:lnTo>
                <a:lnTo>
                  <a:pt x="25158" y="3657"/>
                </a:lnTo>
                <a:lnTo>
                  <a:pt x="16510" y="0"/>
                </a:lnTo>
                <a:lnTo>
                  <a:pt x="8394" y="3644"/>
                </a:lnTo>
                <a:lnTo>
                  <a:pt x="2362" y="13182"/>
                </a:lnTo>
                <a:lnTo>
                  <a:pt x="0" y="27152"/>
                </a:lnTo>
                <a:lnTo>
                  <a:pt x="0" y="244195"/>
                </a:lnTo>
                <a:lnTo>
                  <a:pt x="2362" y="258178"/>
                </a:lnTo>
                <a:lnTo>
                  <a:pt x="8382" y="267716"/>
                </a:lnTo>
                <a:lnTo>
                  <a:pt x="16510" y="271360"/>
                </a:lnTo>
                <a:lnTo>
                  <a:pt x="25158" y="267690"/>
                </a:lnTo>
                <a:lnTo>
                  <a:pt x="141236" y="159232"/>
                </a:lnTo>
                <a:lnTo>
                  <a:pt x="147523" y="148971"/>
                </a:lnTo>
                <a:lnTo>
                  <a:pt x="149618" y="135724"/>
                </a:lnTo>
                <a:close/>
              </a:path>
              <a:path w="320675" h="271780">
                <a:moveTo>
                  <a:pt x="320306" y="135724"/>
                </a:moveTo>
                <a:lnTo>
                  <a:pt x="318211" y="122466"/>
                </a:lnTo>
                <a:lnTo>
                  <a:pt x="311924" y="112115"/>
                </a:lnTo>
                <a:lnTo>
                  <a:pt x="195846" y="3657"/>
                </a:lnTo>
                <a:lnTo>
                  <a:pt x="187198" y="0"/>
                </a:lnTo>
                <a:lnTo>
                  <a:pt x="179082" y="3644"/>
                </a:lnTo>
                <a:lnTo>
                  <a:pt x="173050" y="13182"/>
                </a:lnTo>
                <a:lnTo>
                  <a:pt x="170700" y="27152"/>
                </a:lnTo>
                <a:lnTo>
                  <a:pt x="170700" y="244195"/>
                </a:lnTo>
                <a:lnTo>
                  <a:pt x="173050" y="258178"/>
                </a:lnTo>
                <a:lnTo>
                  <a:pt x="179082" y="267716"/>
                </a:lnTo>
                <a:lnTo>
                  <a:pt x="187198" y="271360"/>
                </a:lnTo>
                <a:lnTo>
                  <a:pt x="195846" y="267690"/>
                </a:lnTo>
                <a:lnTo>
                  <a:pt x="311924" y="159232"/>
                </a:lnTo>
                <a:lnTo>
                  <a:pt x="318211" y="148971"/>
                </a:lnTo>
                <a:lnTo>
                  <a:pt x="320306" y="135724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56938" y="2982290"/>
            <a:ext cx="4568825" cy="318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28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COP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includes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manpower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rent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working capital</a:t>
            </a:r>
            <a:endParaRPr sz="1800">
              <a:latin typeface="Verdana"/>
              <a:cs typeface="Verdana"/>
            </a:endParaRPr>
          </a:p>
          <a:p>
            <a:pPr marL="471170">
              <a:lnSpc>
                <a:spcPct val="100000"/>
              </a:lnSpc>
              <a:spcBef>
                <a:spcPts val="134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Sales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First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endParaRPr sz="1800">
              <a:latin typeface="Verdana"/>
              <a:cs typeface="Verdana"/>
            </a:endParaRPr>
          </a:p>
          <a:p>
            <a:pPr marL="47117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calculated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60%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occupancy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800">
              <a:latin typeface="Verdana"/>
              <a:cs typeface="Verdana"/>
            </a:endParaRPr>
          </a:p>
          <a:p>
            <a:pPr marL="774700" marR="85915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COP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equally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divide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into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three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endParaRPr sz="1800">
              <a:latin typeface="Verdana"/>
              <a:cs typeface="Verdana"/>
            </a:endParaRPr>
          </a:p>
          <a:p>
            <a:pPr marL="1198245">
              <a:lnSpc>
                <a:spcPct val="100000"/>
              </a:lnSpc>
              <a:spcBef>
                <a:spcPts val="168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Every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20%</a:t>
            </a:r>
            <a:endParaRPr sz="1800">
              <a:latin typeface="Verdana"/>
              <a:cs typeface="Verdana"/>
            </a:endParaRPr>
          </a:p>
          <a:p>
            <a:pPr marL="119824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increase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occupancy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8" name="object 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0202" y="563866"/>
            <a:ext cx="323850" cy="274955"/>
          </a:xfrm>
          <a:custGeom>
            <a:avLst/>
            <a:gdLst/>
            <a:ahLst/>
            <a:cxnLst/>
            <a:rect l="l" t="t" r="r" b="b"/>
            <a:pathLst>
              <a:path w="323850" h="274955">
                <a:moveTo>
                  <a:pt x="149606" y="137287"/>
                </a:moveTo>
                <a:lnTo>
                  <a:pt x="147510" y="123888"/>
                </a:lnTo>
                <a:lnTo>
                  <a:pt x="141224" y="113423"/>
                </a:lnTo>
                <a:lnTo>
                  <a:pt x="25146" y="3695"/>
                </a:lnTo>
                <a:lnTo>
                  <a:pt x="16497" y="0"/>
                </a:lnTo>
                <a:lnTo>
                  <a:pt x="8382" y="3721"/>
                </a:lnTo>
                <a:lnTo>
                  <a:pt x="2349" y="13360"/>
                </a:lnTo>
                <a:lnTo>
                  <a:pt x="0" y="27444"/>
                </a:lnTo>
                <a:lnTo>
                  <a:pt x="0" y="246900"/>
                </a:lnTo>
                <a:lnTo>
                  <a:pt x="2349" y="261073"/>
                </a:lnTo>
                <a:lnTo>
                  <a:pt x="8369" y="270751"/>
                </a:lnTo>
                <a:lnTo>
                  <a:pt x="16497" y="274485"/>
                </a:lnTo>
                <a:lnTo>
                  <a:pt x="25146" y="270776"/>
                </a:lnTo>
                <a:lnTo>
                  <a:pt x="141224" y="161048"/>
                </a:lnTo>
                <a:lnTo>
                  <a:pt x="147510" y="150672"/>
                </a:lnTo>
                <a:lnTo>
                  <a:pt x="149606" y="137287"/>
                </a:lnTo>
                <a:close/>
              </a:path>
              <a:path w="323850" h="274955">
                <a:moveTo>
                  <a:pt x="323342" y="137287"/>
                </a:moveTo>
                <a:lnTo>
                  <a:pt x="321246" y="123888"/>
                </a:lnTo>
                <a:lnTo>
                  <a:pt x="314960" y="113423"/>
                </a:lnTo>
                <a:lnTo>
                  <a:pt x="198882" y="3695"/>
                </a:lnTo>
                <a:lnTo>
                  <a:pt x="190233" y="0"/>
                </a:lnTo>
                <a:lnTo>
                  <a:pt x="182118" y="3721"/>
                </a:lnTo>
                <a:lnTo>
                  <a:pt x="176085" y="13360"/>
                </a:lnTo>
                <a:lnTo>
                  <a:pt x="173736" y="27444"/>
                </a:lnTo>
                <a:lnTo>
                  <a:pt x="173736" y="246900"/>
                </a:lnTo>
                <a:lnTo>
                  <a:pt x="176085" y="261073"/>
                </a:lnTo>
                <a:lnTo>
                  <a:pt x="182105" y="270751"/>
                </a:lnTo>
                <a:lnTo>
                  <a:pt x="190233" y="274485"/>
                </a:lnTo>
                <a:lnTo>
                  <a:pt x="198882" y="270776"/>
                </a:lnTo>
                <a:lnTo>
                  <a:pt x="314960" y="161048"/>
                </a:lnTo>
                <a:lnTo>
                  <a:pt x="321246" y="150672"/>
                </a:lnTo>
                <a:lnTo>
                  <a:pt x="323342" y="137287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7655" y="685800"/>
            <a:ext cx="4276725" cy="48895"/>
          </a:xfrm>
          <a:custGeom>
            <a:avLst/>
            <a:gdLst/>
            <a:ahLst/>
            <a:cxnLst/>
            <a:rect l="l" t="t" r="r" b="b"/>
            <a:pathLst>
              <a:path w="4276725" h="48895">
                <a:moveTo>
                  <a:pt x="4276344" y="0"/>
                </a:moveTo>
                <a:lnTo>
                  <a:pt x="0" y="0"/>
                </a:lnTo>
                <a:lnTo>
                  <a:pt x="0" y="48767"/>
                </a:lnTo>
                <a:lnTo>
                  <a:pt x="4276344" y="48767"/>
                </a:lnTo>
                <a:lnTo>
                  <a:pt x="427634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5800"/>
            <a:ext cx="411480" cy="48895"/>
          </a:xfrm>
          <a:custGeom>
            <a:avLst/>
            <a:gdLst/>
            <a:ahLst/>
            <a:cxnLst/>
            <a:rect l="l" t="t" r="r" b="b"/>
            <a:pathLst>
              <a:path w="411480" h="48895">
                <a:moveTo>
                  <a:pt x="411480" y="0"/>
                </a:moveTo>
                <a:lnTo>
                  <a:pt x="0" y="0"/>
                </a:lnTo>
                <a:lnTo>
                  <a:pt x="0" y="48767"/>
                </a:lnTo>
                <a:lnTo>
                  <a:pt x="411480" y="48767"/>
                </a:lnTo>
                <a:lnTo>
                  <a:pt x="41148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2295" y="235153"/>
            <a:ext cx="29337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52525"/>
                </a:solidFill>
              </a:rPr>
              <a:t>Our</a:t>
            </a:r>
            <a:r>
              <a:rPr sz="5400" spc="-80" dirty="0">
                <a:solidFill>
                  <a:srgbClr val="252525"/>
                </a:solidFill>
              </a:rPr>
              <a:t> </a:t>
            </a:r>
            <a:r>
              <a:rPr sz="5400" spc="-10" dirty="0">
                <a:solidFill>
                  <a:srgbClr val="252525"/>
                </a:solidFill>
              </a:rPr>
              <a:t>Vision</a:t>
            </a:r>
            <a:endParaRPr sz="5400"/>
          </a:p>
        </p:txBody>
      </p:sp>
      <p:grpSp>
        <p:nvGrpSpPr>
          <p:cNvPr id="7" name="object 7"/>
          <p:cNvGrpSpPr/>
          <p:nvPr/>
        </p:nvGrpSpPr>
        <p:grpSpPr>
          <a:xfrm>
            <a:off x="9144" y="1252727"/>
            <a:ext cx="9135110" cy="4843780"/>
            <a:chOff x="9144" y="1252727"/>
            <a:chExt cx="9135110" cy="4843780"/>
          </a:xfrm>
        </p:grpSpPr>
        <p:sp>
          <p:nvSpPr>
            <p:cNvPr id="8" name="object 8"/>
            <p:cNvSpPr/>
            <p:nvPr/>
          </p:nvSpPr>
          <p:spPr>
            <a:xfrm>
              <a:off x="6763512" y="2874263"/>
              <a:ext cx="2380615" cy="360045"/>
            </a:xfrm>
            <a:custGeom>
              <a:avLst/>
              <a:gdLst/>
              <a:ahLst/>
              <a:cxnLst/>
              <a:rect l="l" t="t" r="r" b="b"/>
              <a:pathLst>
                <a:path w="2380615" h="360044">
                  <a:moveTo>
                    <a:pt x="2380488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380488" y="359663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" y="5736336"/>
              <a:ext cx="3221990" cy="360045"/>
            </a:xfrm>
            <a:custGeom>
              <a:avLst/>
              <a:gdLst/>
              <a:ahLst/>
              <a:cxnLst/>
              <a:rect l="l" t="t" r="r" b="b"/>
              <a:pathLst>
                <a:path w="3221990" h="360045">
                  <a:moveTo>
                    <a:pt x="3221736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3221736" y="359663"/>
                  </a:lnTo>
                  <a:lnTo>
                    <a:pt x="3221736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3888" y="4785360"/>
              <a:ext cx="316992" cy="13106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13888" y="4785360"/>
              <a:ext cx="1710055" cy="356870"/>
            </a:xfrm>
            <a:custGeom>
              <a:avLst/>
              <a:gdLst/>
              <a:ahLst/>
              <a:cxnLst/>
              <a:rect l="l" t="t" r="r" b="b"/>
              <a:pathLst>
                <a:path w="1710054" h="356870">
                  <a:moveTo>
                    <a:pt x="1285748" y="0"/>
                  </a:moveTo>
                  <a:lnTo>
                    <a:pt x="0" y="0"/>
                  </a:lnTo>
                  <a:lnTo>
                    <a:pt x="424179" y="356615"/>
                  </a:lnTo>
                  <a:lnTo>
                    <a:pt x="1709927" y="356615"/>
                  </a:lnTo>
                  <a:lnTo>
                    <a:pt x="1285748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9872" y="3831335"/>
              <a:ext cx="316991" cy="13106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09872" y="3831335"/>
              <a:ext cx="1706880" cy="353695"/>
            </a:xfrm>
            <a:custGeom>
              <a:avLst/>
              <a:gdLst/>
              <a:ahLst/>
              <a:cxnLst/>
              <a:rect l="l" t="t" r="r" b="b"/>
              <a:pathLst>
                <a:path w="1706879" h="353695">
                  <a:moveTo>
                    <a:pt x="1285493" y="0"/>
                  </a:moveTo>
                  <a:lnTo>
                    <a:pt x="0" y="0"/>
                  </a:lnTo>
                  <a:lnTo>
                    <a:pt x="421386" y="353568"/>
                  </a:lnTo>
                  <a:lnTo>
                    <a:pt x="1706879" y="353568"/>
                  </a:lnTo>
                  <a:lnTo>
                    <a:pt x="1285493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2808" y="2877311"/>
              <a:ext cx="313943" cy="13075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02808" y="2874263"/>
              <a:ext cx="1710055" cy="356870"/>
            </a:xfrm>
            <a:custGeom>
              <a:avLst/>
              <a:gdLst/>
              <a:ahLst/>
              <a:cxnLst/>
              <a:rect l="l" t="t" r="r" b="b"/>
              <a:pathLst>
                <a:path w="1710054" h="356869">
                  <a:moveTo>
                    <a:pt x="1285747" y="0"/>
                  </a:moveTo>
                  <a:lnTo>
                    <a:pt x="0" y="0"/>
                  </a:lnTo>
                  <a:lnTo>
                    <a:pt x="424179" y="356615"/>
                  </a:lnTo>
                  <a:lnTo>
                    <a:pt x="1709927" y="356615"/>
                  </a:lnTo>
                  <a:lnTo>
                    <a:pt x="1285747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69208" y="4227576"/>
              <a:ext cx="356870" cy="475615"/>
            </a:xfrm>
            <a:custGeom>
              <a:avLst/>
              <a:gdLst/>
              <a:ahLst/>
              <a:cxnLst/>
              <a:rect l="l" t="t" r="r" b="b"/>
              <a:pathLst>
                <a:path w="356870" h="475614">
                  <a:moveTo>
                    <a:pt x="178307" y="62484"/>
                  </a:moveTo>
                  <a:lnTo>
                    <a:pt x="108105" y="87926"/>
                  </a:lnTo>
                  <a:lnTo>
                    <a:pt x="79962" y="117062"/>
                  </a:lnTo>
                  <a:lnTo>
                    <a:pt x="58222" y="154770"/>
                  </a:lnTo>
                  <a:lnTo>
                    <a:pt x="44208" y="199273"/>
                  </a:lnTo>
                  <a:lnTo>
                    <a:pt x="39242" y="248793"/>
                  </a:lnTo>
                  <a:lnTo>
                    <a:pt x="43680" y="295669"/>
                  </a:lnTo>
                  <a:lnTo>
                    <a:pt x="56261" y="338153"/>
                  </a:lnTo>
                  <a:lnTo>
                    <a:pt x="75975" y="374852"/>
                  </a:lnTo>
                  <a:lnTo>
                    <a:pt x="101472" y="403987"/>
                  </a:lnTo>
                  <a:lnTo>
                    <a:pt x="71754" y="475488"/>
                  </a:lnTo>
                  <a:lnTo>
                    <a:pt x="100329" y="475488"/>
                  </a:lnTo>
                  <a:lnTo>
                    <a:pt x="123316" y="419862"/>
                  </a:lnTo>
                  <a:lnTo>
                    <a:pt x="261741" y="419862"/>
                  </a:lnTo>
                  <a:lnTo>
                    <a:pt x="255565" y="405003"/>
                  </a:lnTo>
                  <a:lnTo>
                    <a:pt x="178307" y="405003"/>
                  </a:lnTo>
                  <a:lnTo>
                    <a:pt x="141457" y="397035"/>
                  </a:lnTo>
                  <a:lnTo>
                    <a:pt x="109453" y="374852"/>
                  </a:lnTo>
                  <a:lnTo>
                    <a:pt x="84216" y="341031"/>
                  </a:lnTo>
                  <a:lnTo>
                    <a:pt x="67665" y="298152"/>
                  </a:lnTo>
                  <a:lnTo>
                    <a:pt x="61721" y="248793"/>
                  </a:lnTo>
                  <a:lnTo>
                    <a:pt x="67665" y="199433"/>
                  </a:lnTo>
                  <a:lnTo>
                    <a:pt x="84216" y="156554"/>
                  </a:lnTo>
                  <a:lnTo>
                    <a:pt x="109453" y="122733"/>
                  </a:lnTo>
                  <a:lnTo>
                    <a:pt x="141457" y="100550"/>
                  </a:lnTo>
                  <a:lnTo>
                    <a:pt x="178307" y="92582"/>
                  </a:lnTo>
                  <a:lnTo>
                    <a:pt x="253008" y="92582"/>
                  </a:lnTo>
                  <a:lnTo>
                    <a:pt x="248510" y="87926"/>
                  </a:lnTo>
                  <a:lnTo>
                    <a:pt x="215287" y="69140"/>
                  </a:lnTo>
                  <a:lnTo>
                    <a:pt x="178307" y="62484"/>
                  </a:lnTo>
                  <a:close/>
                </a:path>
                <a:path w="356870" h="475614">
                  <a:moveTo>
                    <a:pt x="261741" y="419862"/>
                  </a:moveTo>
                  <a:lnTo>
                    <a:pt x="233299" y="419862"/>
                  </a:lnTo>
                  <a:lnTo>
                    <a:pt x="256286" y="475488"/>
                  </a:lnTo>
                  <a:lnTo>
                    <a:pt x="284861" y="475488"/>
                  </a:lnTo>
                  <a:lnTo>
                    <a:pt x="261741" y="419862"/>
                  </a:lnTo>
                  <a:close/>
                </a:path>
                <a:path w="356870" h="475614">
                  <a:moveTo>
                    <a:pt x="233299" y="419862"/>
                  </a:moveTo>
                  <a:lnTo>
                    <a:pt x="123316" y="419862"/>
                  </a:lnTo>
                  <a:lnTo>
                    <a:pt x="136284" y="426368"/>
                  </a:lnTo>
                  <a:lnTo>
                    <a:pt x="149812" y="431149"/>
                  </a:lnTo>
                  <a:lnTo>
                    <a:pt x="163839" y="434095"/>
                  </a:lnTo>
                  <a:lnTo>
                    <a:pt x="178307" y="435101"/>
                  </a:lnTo>
                  <a:lnTo>
                    <a:pt x="192776" y="434095"/>
                  </a:lnTo>
                  <a:lnTo>
                    <a:pt x="206803" y="431149"/>
                  </a:lnTo>
                  <a:lnTo>
                    <a:pt x="220331" y="426368"/>
                  </a:lnTo>
                  <a:lnTo>
                    <a:pt x="233299" y="419862"/>
                  </a:lnTo>
                  <a:close/>
                </a:path>
                <a:path w="356870" h="475614">
                  <a:moveTo>
                    <a:pt x="253008" y="92582"/>
                  </a:moveTo>
                  <a:lnTo>
                    <a:pt x="178307" y="92582"/>
                  </a:lnTo>
                  <a:lnTo>
                    <a:pt x="215158" y="100550"/>
                  </a:lnTo>
                  <a:lnTo>
                    <a:pt x="247162" y="122733"/>
                  </a:lnTo>
                  <a:lnTo>
                    <a:pt x="272399" y="156554"/>
                  </a:lnTo>
                  <a:lnTo>
                    <a:pt x="288888" y="199273"/>
                  </a:lnTo>
                  <a:lnTo>
                    <a:pt x="288950" y="199433"/>
                  </a:lnTo>
                  <a:lnTo>
                    <a:pt x="294893" y="248793"/>
                  </a:lnTo>
                  <a:lnTo>
                    <a:pt x="288950" y="298152"/>
                  </a:lnTo>
                  <a:lnTo>
                    <a:pt x="272399" y="341031"/>
                  </a:lnTo>
                  <a:lnTo>
                    <a:pt x="247162" y="374852"/>
                  </a:lnTo>
                  <a:lnTo>
                    <a:pt x="215158" y="397035"/>
                  </a:lnTo>
                  <a:lnTo>
                    <a:pt x="178307" y="405003"/>
                  </a:lnTo>
                  <a:lnTo>
                    <a:pt x="255565" y="405003"/>
                  </a:lnTo>
                  <a:lnTo>
                    <a:pt x="255142" y="403987"/>
                  </a:lnTo>
                  <a:lnTo>
                    <a:pt x="280640" y="374852"/>
                  </a:lnTo>
                  <a:lnTo>
                    <a:pt x="300354" y="338153"/>
                  </a:lnTo>
                  <a:lnTo>
                    <a:pt x="312935" y="295669"/>
                  </a:lnTo>
                  <a:lnTo>
                    <a:pt x="317372" y="248793"/>
                  </a:lnTo>
                  <a:lnTo>
                    <a:pt x="312423" y="199433"/>
                  </a:lnTo>
                  <a:lnTo>
                    <a:pt x="312407" y="199273"/>
                  </a:lnTo>
                  <a:lnTo>
                    <a:pt x="298393" y="154770"/>
                  </a:lnTo>
                  <a:lnTo>
                    <a:pt x="276653" y="117062"/>
                  </a:lnTo>
                  <a:lnTo>
                    <a:pt x="253008" y="92582"/>
                  </a:lnTo>
                  <a:close/>
                </a:path>
                <a:path w="356870" h="475614">
                  <a:moveTo>
                    <a:pt x="185419" y="153797"/>
                  </a:moveTo>
                  <a:lnTo>
                    <a:pt x="171195" y="153797"/>
                  </a:lnTo>
                  <a:lnTo>
                    <a:pt x="165480" y="161417"/>
                  </a:lnTo>
                  <a:lnTo>
                    <a:pt x="165576" y="266065"/>
                  </a:lnTo>
                  <a:lnTo>
                    <a:pt x="171195" y="273557"/>
                  </a:lnTo>
                  <a:lnTo>
                    <a:pt x="178434" y="273557"/>
                  </a:lnTo>
                  <a:lnTo>
                    <a:pt x="179069" y="273685"/>
                  </a:lnTo>
                  <a:lnTo>
                    <a:pt x="250062" y="273685"/>
                  </a:lnTo>
                  <a:lnTo>
                    <a:pt x="255777" y="266065"/>
                  </a:lnTo>
                  <a:lnTo>
                    <a:pt x="255777" y="247142"/>
                  </a:lnTo>
                  <a:lnTo>
                    <a:pt x="250062" y="239394"/>
                  </a:lnTo>
                  <a:lnTo>
                    <a:pt x="191134" y="239394"/>
                  </a:lnTo>
                  <a:lnTo>
                    <a:pt x="191134" y="161417"/>
                  </a:lnTo>
                  <a:lnTo>
                    <a:pt x="185419" y="153797"/>
                  </a:lnTo>
                  <a:close/>
                </a:path>
                <a:path w="356870" h="475614">
                  <a:moveTo>
                    <a:pt x="70738" y="18161"/>
                  </a:moveTo>
                  <a:lnTo>
                    <a:pt x="31751" y="34448"/>
                  </a:lnTo>
                  <a:lnTo>
                    <a:pt x="5230" y="78273"/>
                  </a:lnTo>
                  <a:lnTo>
                    <a:pt x="0" y="114061"/>
                  </a:lnTo>
                  <a:lnTo>
                    <a:pt x="5056" y="149873"/>
                  </a:lnTo>
                  <a:lnTo>
                    <a:pt x="20446" y="181482"/>
                  </a:lnTo>
                  <a:lnTo>
                    <a:pt x="121284" y="44704"/>
                  </a:lnTo>
                  <a:lnTo>
                    <a:pt x="109993" y="32841"/>
                  </a:lnTo>
                  <a:lnTo>
                    <a:pt x="97536" y="24479"/>
                  </a:lnTo>
                  <a:lnTo>
                    <a:pt x="84316" y="19593"/>
                  </a:lnTo>
                  <a:lnTo>
                    <a:pt x="70738" y="18161"/>
                  </a:lnTo>
                  <a:close/>
                </a:path>
                <a:path w="356870" h="475614">
                  <a:moveTo>
                    <a:pt x="285876" y="18161"/>
                  </a:moveTo>
                  <a:lnTo>
                    <a:pt x="272299" y="19593"/>
                  </a:lnTo>
                  <a:lnTo>
                    <a:pt x="259079" y="24479"/>
                  </a:lnTo>
                  <a:lnTo>
                    <a:pt x="246622" y="32841"/>
                  </a:lnTo>
                  <a:lnTo>
                    <a:pt x="235330" y="44704"/>
                  </a:lnTo>
                  <a:lnTo>
                    <a:pt x="336168" y="181482"/>
                  </a:lnTo>
                  <a:lnTo>
                    <a:pt x="351559" y="149873"/>
                  </a:lnTo>
                  <a:lnTo>
                    <a:pt x="356615" y="114061"/>
                  </a:lnTo>
                  <a:lnTo>
                    <a:pt x="351385" y="78273"/>
                  </a:lnTo>
                  <a:lnTo>
                    <a:pt x="324864" y="34448"/>
                  </a:lnTo>
                  <a:lnTo>
                    <a:pt x="285876" y="18161"/>
                  </a:lnTo>
                  <a:close/>
                </a:path>
                <a:path w="356870" h="475614">
                  <a:moveTo>
                    <a:pt x="189483" y="0"/>
                  </a:moveTo>
                  <a:lnTo>
                    <a:pt x="167131" y="0"/>
                  </a:lnTo>
                  <a:lnTo>
                    <a:pt x="160954" y="1672"/>
                  </a:lnTo>
                  <a:lnTo>
                    <a:pt x="155908" y="6238"/>
                  </a:lnTo>
                  <a:lnTo>
                    <a:pt x="152505" y="13019"/>
                  </a:lnTo>
                  <a:lnTo>
                    <a:pt x="151256" y="21336"/>
                  </a:lnTo>
                  <a:lnTo>
                    <a:pt x="151256" y="42672"/>
                  </a:lnTo>
                  <a:lnTo>
                    <a:pt x="205358" y="42672"/>
                  </a:lnTo>
                  <a:lnTo>
                    <a:pt x="205358" y="21336"/>
                  </a:lnTo>
                  <a:lnTo>
                    <a:pt x="204110" y="13019"/>
                  </a:lnTo>
                  <a:lnTo>
                    <a:pt x="200707" y="6238"/>
                  </a:lnTo>
                  <a:lnTo>
                    <a:pt x="195661" y="1672"/>
                  </a:lnTo>
                  <a:lnTo>
                    <a:pt x="189483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9616" y="5160263"/>
              <a:ext cx="314325" cy="421005"/>
            </a:xfrm>
            <a:custGeom>
              <a:avLst/>
              <a:gdLst/>
              <a:ahLst/>
              <a:cxnLst/>
              <a:rect l="l" t="t" r="r" b="b"/>
              <a:pathLst>
                <a:path w="314325" h="421004">
                  <a:moveTo>
                    <a:pt x="17653" y="39878"/>
                  </a:moveTo>
                  <a:lnTo>
                    <a:pt x="0" y="39878"/>
                  </a:lnTo>
                  <a:lnTo>
                    <a:pt x="0" y="420624"/>
                  </a:lnTo>
                  <a:lnTo>
                    <a:pt x="313944" y="420624"/>
                  </a:lnTo>
                  <a:lnTo>
                    <a:pt x="313944" y="370078"/>
                  </a:lnTo>
                  <a:lnTo>
                    <a:pt x="65912" y="370078"/>
                  </a:lnTo>
                  <a:lnTo>
                    <a:pt x="62737" y="365887"/>
                  </a:lnTo>
                  <a:lnTo>
                    <a:pt x="62737" y="355473"/>
                  </a:lnTo>
                  <a:lnTo>
                    <a:pt x="65912" y="351282"/>
                  </a:lnTo>
                  <a:lnTo>
                    <a:pt x="313944" y="351282"/>
                  </a:lnTo>
                  <a:lnTo>
                    <a:pt x="313944" y="326898"/>
                  </a:lnTo>
                  <a:lnTo>
                    <a:pt x="65912" y="326898"/>
                  </a:lnTo>
                  <a:lnTo>
                    <a:pt x="62737" y="322707"/>
                  </a:lnTo>
                  <a:lnTo>
                    <a:pt x="62737" y="312293"/>
                  </a:lnTo>
                  <a:lnTo>
                    <a:pt x="65912" y="308102"/>
                  </a:lnTo>
                  <a:lnTo>
                    <a:pt x="313944" y="308102"/>
                  </a:lnTo>
                  <a:lnTo>
                    <a:pt x="313944" y="283718"/>
                  </a:lnTo>
                  <a:lnTo>
                    <a:pt x="65912" y="283718"/>
                  </a:lnTo>
                  <a:lnTo>
                    <a:pt x="62737" y="279527"/>
                  </a:lnTo>
                  <a:lnTo>
                    <a:pt x="62737" y="269240"/>
                  </a:lnTo>
                  <a:lnTo>
                    <a:pt x="65912" y="265049"/>
                  </a:lnTo>
                  <a:lnTo>
                    <a:pt x="313944" y="265049"/>
                  </a:lnTo>
                  <a:lnTo>
                    <a:pt x="313944" y="240665"/>
                  </a:lnTo>
                  <a:lnTo>
                    <a:pt x="65912" y="240665"/>
                  </a:lnTo>
                  <a:lnTo>
                    <a:pt x="62737" y="236474"/>
                  </a:lnTo>
                  <a:lnTo>
                    <a:pt x="62737" y="226060"/>
                  </a:lnTo>
                  <a:lnTo>
                    <a:pt x="65912" y="221869"/>
                  </a:lnTo>
                  <a:lnTo>
                    <a:pt x="313944" y="221869"/>
                  </a:lnTo>
                  <a:lnTo>
                    <a:pt x="313944" y="197485"/>
                  </a:lnTo>
                  <a:lnTo>
                    <a:pt x="65912" y="197485"/>
                  </a:lnTo>
                  <a:lnTo>
                    <a:pt x="62737" y="193294"/>
                  </a:lnTo>
                  <a:lnTo>
                    <a:pt x="62737" y="183007"/>
                  </a:lnTo>
                  <a:lnTo>
                    <a:pt x="65912" y="178816"/>
                  </a:lnTo>
                  <a:lnTo>
                    <a:pt x="313944" y="178816"/>
                  </a:lnTo>
                  <a:lnTo>
                    <a:pt x="313944" y="154432"/>
                  </a:lnTo>
                  <a:lnTo>
                    <a:pt x="65912" y="154432"/>
                  </a:lnTo>
                  <a:lnTo>
                    <a:pt x="62737" y="150241"/>
                  </a:lnTo>
                  <a:lnTo>
                    <a:pt x="62737" y="139827"/>
                  </a:lnTo>
                  <a:lnTo>
                    <a:pt x="65912" y="135636"/>
                  </a:lnTo>
                  <a:lnTo>
                    <a:pt x="313944" y="135636"/>
                  </a:lnTo>
                  <a:lnTo>
                    <a:pt x="313944" y="91694"/>
                  </a:lnTo>
                  <a:lnTo>
                    <a:pt x="40259" y="91694"/>
                  </a:lnTo>
                  <a:lnTo>
                    <a:pt x="31476" y="89288"/>
                  </a:lnTo>
                  <a:lnTo>
                    <a:pt x="24288" y="82740"/>
                  </a:lnTo>
                  <a:lnTo>
                    <a:pt x="19434" y="73048"/>
                  </a:lnTo>
                  <a:lnTo>
                    <a:pt x="17653" y="61213"/>
                  </a:lnTo>
                  <a:lnTo>
                    <a:pt x="17653" y="39878"/>
                  </a:lnTo>
                  <a:close/>
                </a:path>
                <a:path w="314325" h="421004">
                  <a:moveTo>
                    <a:pt x="313944" y="351282"/>
                  </a:moveTo>
                  <a:lnTo>
                    <a:pt x="248031" y="351282"/>
                  </a:lnTo>
                  <a:lnTo>
                    <a:pt x="251206" y="355473"/>
                  </a:lnTo>
                  <a:lnTo>
                    <a:pt x="251206" y="365887"/>
                  </a:lnTo>
                  <a:lnTo>
                    <a:pt x="248031" y="370078"/>
                  </a:lnTo>
                  <a:lnTo>
                    <a:pt x="313944" y="370078"/>
                  </a:lnTo>
                  <a:lnTo>
                    <a:pt x="313944" y="351282"/>
                  </a:lnTo>
                  <a:close/>
                </a:path>
                <a:path w="314325" h="421004">
                  <a:moveTo>
                    <a:pt x="313944" y="308102"/>
                  </a:moveTo>
                  <a:lnTo>
                    <a:pt x="248031" y="308102"/>
                  </a:lnTo>
                  <a:lnTo>
                    <a:pt x="251206" y="312293"/>
                  </a:lnTo>
                  <a:lnTo>
                    <a:pt x="251206" y="322707"/>
                  </a:lnTo>
                  <a:lnTo>
                    <a:pt x="248031" y="326898"/>
                  </a:lnTo>
                  <a:lnTo>
                    <a:pt x="313944" y="326898"/>
                  </a:lnTo>
                  <a:lnTo>
                    <a:pt x="313944" y="308102"/>
                  </a:lnTo>
                  <a:close/>
                </a:path>
                <a:path w="314325" h="421004">
                  <a:moveTo>
                    <a:pt x="313944" y="265049"/>
                  </a:moveTo>
                  <a:lnTo>
                    <a:pt x="248031" y="265049"/>
                  </a:lnTo>
                  <a:lnTo>
                    <a:pt x="251206" y="269240"/>
                  </a:lnTo>
                  <a:lnTo>
                    <a:pt x="251206" y="279527"/>
                  </a:lnTo>
                  <a:lnTo>
                    <a:pt x="248031" y="283718"/>
                  </a:lnTo>
                  <a:lnTo>
                    <a:pt x="313944" y="283718"/>
                  </a:lnTo>
                  <a:lnTo>
                    <a:pt x="313944" y="265049"/>
                  </a:lnTo>
                  <a:close/>
                </a:path>
                <a:path w="314325" h="421004">
                  <a:moveTo>
                    <a:pt x="313944" y="221869"/>
                  </a:moveTo>
                  <a:lnTo>
                    <a:pt x="248031" y="221869"/>
                  </a:lnTo>
                  <a:lnTo>
                    <a:pt x="251206" y="226060"/>
                  </a:lnTo>
                  <a:lnTo>
                    <a:pt x="251206" y="236474"/>
                  </a:lnTo>
                  <a:lnTo>
                    <a:pt x="248031" y="240665"/>
                  </a:lnTo>
                  <a:lnTo>
                    <a:pt x="313944" y="240665"/>
                  </a:lnTo>
                  <a:lnTo>
                    <a:pt x="313944" y="221869"/>
                  </a:lnTo>
                  <a:close/>
                </a:path>
                <a:path w="314325" h="421004">
                  <a:moveTo>
                    <a:pt x="313944" y="178816"/>
                  </a:moveTo>
                  <a:lnTo>
                    <a:pt x="248031" y="178816"/>
                  </a:lnTo>
                  <a:lnTo>
                    <a:pt x="251206" y="183007"/>
                  </a:lnTo>
                  <a:lnTo>
                    <a:pt x="251206" y="193294"/>
                  </a:lnTo>
                  <a:lnTo>
                    <a:pt x="248031" y="197485"/>
                  </a:lnTo>
                  <a:lnTo>
                    <a:pt x="313944" y="197485"/>
                  </a:lnTo>
                  <a:lnTo>
                    <a:pt x="313944" y="178816"/>
                  </a:lnTo>
                  <a:close/>
                </a:path>
                <a:path w="314325" h="421004">
                  <a:moveTo>
                    <a:pt x="313944" y="135636"/>
                  </a:moveTo>
                  <a:lnTo>
                    <a:pt x="248031" y="135636"/>
                  </a:lnTo>
                  <a:lnTo>
                    <a:pt x="251206" y="139827"/>
                  </a:lnTo>
                  <a:lnTo>
                    <a:pt x="251206" y="150241"/>
                  </a:lnTo>
                  <a:lnTo>
                    <a:pt x="248031" y="154432"/>
                  </a:lnTo>
                  <a:lnTo>
                    <a:pt x="313944" y="154432"/>
                  </a:lnTo>
                  <a:lnTo>
                    <a:pt x="313944" y="135636"/>
                  </a:lnTo>
                  <a:close/>
                </a:path>
                <a:path w="314325" h="421004">
                  <a:moveTo>
                    <a:pt x="77724" y="39878"/>
                  </a:moveTo>
                  <a:lnTo>
                    <a:pt x="62992" y="39878"/>
                  </a:lnTo>
                  <a:lnTo>
                    <a:pt x="62992" y="61213"/>
                  </a:lnTo>
                  <a:lnTo>
                    <a:pt x="61307" y="72390"/>
                  </a:lnTo>
                  <a:lnTo>
                    <a:pt x="61208" y="73048"/>
                  </a:lnTo>
                  <a:lnTo>
                    <a:pt x="56340" y="82740"/>
                  </a:lnTo>
                  <a:lnTo>
                    <a:pt x="49115" y="89288"/>
                  </a:lnTo>
                  <a:lnTo>
                    <a:pt x="40259" y="91694"/>
                  </a:lnTo>
                  <a:lnTo>
                    <a:pt x="100456" y="91694"/>
                  </a:lnTo>
                  <a:lnTo>
                    <a:pt x="91600" y="89288"/>
                  </a:lnTo>
                  <a:lnTo>
                    <a:pt x="84375" y="82740"/>
                  </a:lnTo>
                  <a:lnTo>
                    <a:pt x="79507" y="73048"/>
                  </a:lnTo>
                  <a:lnTo>
                    <a:pt x="77724" y="61213"/>
                  </a:lnTo>
                  <a:lnTo>
                    <a:pt x="77724" y="39878"/>
                  </a:lnTo>
                  <a:close/>
                </a:path>
                <a:path w="314325" h="421004">
                  <a:moveTo>
                    <a:pt x="137922" y="39878"/>
                  </a:moveTo>
                  <a:lnTo>
                    <a:pt x="123062" y="39878"/>
                  </a:lnTo>
                  <a:lnTo>
                    <a:pt x="123062" y="61213"/>
                  </a:lnTo>
                  <a:lnTo>
                    <a:pt x="121380" y="72390"/>
                  </a:lnTo>
                  <a:lnTo>
                    <a:pt x="121281" y="73048"/>
                  </a:lnTo>
                  <a:lnTo>
                    <a:pt x="116427" y="82740"/>
                  </a:lnTo>
                  <a:lnTo>
                    <a:pt x="109239" y="89288"/>
                  </a:lnTo>
                  <a:lnTo>
                    <a:pt x="100456" y="91694"/>
                  </a:lnTo>
                  <a:lnTo>
                    <a:pt x="160528" y="91694"/>
                  </a:lnTo>
                  <a:lnTo>
                    <a:pt x="151691" y="89288"/>
                  </a:lnTo>
                  <a:lnTo>
                    <a:pt x="144510" y="82740"/>
                  </a:lnTo>
                  <a:lnTo>
                    <a:pt x="139686" y="73048"/>
                  </a:lnTo>
                  <a:lnTo>
                    <a:pt x="137922" y="61213"/>
                  </a:lnTo>
                  <a:lnTo>
                    <a:pt x="137922" y="39878"/>
                  </a:lnTo>
                  <a:close/>
                </a:path>
                <a:path w="314325" h="421004">
                  <a:moveTo>
                    <a:pt x="197992" y="39878"/>
                  </a:moveTo>
                  <a:lnTo>
                    <a:pt x="183260" y="39878"/>
                  </a:lnTo>
                  <a:lnTo>
                    <a:pt x="183260" y="61213"/>
                  </a:lnTo>
                  <a:lnTo>
                    <a:pt x="181576" y="72390"/>
                  </a:lnTo>
                  <a:lnTo>
                    <a:pt x="181477" y="73048"/>
                  </a:lnTo>
                  <a:lnTo>
                    <a:pt x="176609" y="82740"/>
                  </a:lnTo>
                  <a:lnTo>
                    <a:pt x="169384" y="89288"/>
                  </a:lnTo>
                  <a:lnTo>
                    <a:pt x="160528" y="91694"/>
                  </a:lnTo>
                  <a:lnTo>
                    <a:pt x="220598" y="91694"/>
                  </a:lnTo>
                  <a:lnTo>
                    <a:pt x="211816" y="89288"/>
                  </a:lnTo>
                  <a:lnTo>
                    <a:pt x="204628" y="82740"/>
                  </a:lnTo>
                  <a:lnTo>
                    <a:pt x="199774" y="73048"/>
                  </a:lnTo>
                  <a:lnTo>
                    <a:pt x="197992" y="61213"/>
                  </a:lnTo>
                  <a:lnTo>
                    <a:pt x="197992" y="39878"/>
                  </a:lnTo>
                  <a:close/>
                </a:path>
                <a:path w="314325" h="421004">
                  <a:moveTo>
                    <a:pt x="258064" y="39878"/>
                  </a:moveTo>
                  <a:lnTo>
                    <a:pt x="243332" y="39878"/>
                  </a:lnTo>
                  <a:lnTo>
                    <a:pt x="243332" y="61213"/>
                  </a:lnTo>
                  <a:lnTo>
                    <a:pt x="241647" y="72390"/>
                  </a:lnTo>
                  <a:lnTo>
                    <a:pt x="241548" y="73048"/>
                  </a:lnTo>
                  <a:lnTo>
                    <a:pt x="236680" y="82740"/>
                  </a:lnTo>
                  <a:lnTo>
                    <a:pt x="229455" y="89288"/>
                  </a:lnTo>
                  <a:lnTo>
                    <a:pt x="220598" y="91694"/>
                  </a:lnTo>
                  <a:lnTo>
                    <a:pt x="280797" y="91694"/>
                  </a:lnTo>
                  <a:lnTo>
                    <a:pt x="271940" y="89288"/>
                  </a:lnTo>
                  <a:lnTo>
                    <a:pt x="264715" y="82740"/>
                  </a:lnTo>
                  <a:lnTo>
                    <a:pt x="259847" y="73048"/>
                  </a:lnTo>
                  <a:lnTo>
                    <a:pt x="258064" y="61213"/>
                  </a:lnTo>
                  <a:lnTo>
                    <a:pt x="258064" y="39878"/>
                  </a:lnTo>
                  <a:close/>
                </a:path>
                <a:path w="314325" h="421004">
                  <a:moveTo>
                    <a:pt x="313944" y="39878"/>
                  </a:moveTo>
                  <a:lnTo>
                    <a:pt x="303403" y="39878"/>
                  </a:lnTo>
                  <a:lnTo>
                    <a:pt x="303403" y="61213"/>
                  </a:lnTo>
                  <a:lnTo>
                    <a:pt x="301720" y="72390"/>
                  </a:lnTo>
                  <a:lnTo>
                    <a:pt x="301621" y="73048"/>
                  </a:lnTo>
                  <a:lnTo>
                    <a:pt x="296767" y="82740"/>
                  </a:lnTo>
                  <a:lnTo>
                    <a:pt x="289579" y="89288"/>
                  </a:lnTo>
                  <a:lnTo>
                    <a:pt x="280797" y="91694"/>
                  </a:lnTo>
                  <a:lnTo>
                    <a:pt x="313944" y="91694"/>
                  </a:lnTo>
                  <a:lnTo>
                    <a:pt x="313944" y="39878"/>
                  </a:lnTo>
                  <a:close/>
                </a:path>
                <a:path w="314325" h="421004">
                  <a:moveTo>
                    <a:pt x="46990" y="0"/>
                  </a:moveTo>
                  <a:lnTo>
                    <a:pt x="33528" y="0"/>
                  </a:lnTo>
                  <a:lnTo>
                    <a:pt x="28067" y="7366"/>
                  </a:lnTo>
                  <a:lnTo>
                    <a:pt x="28067" y="72390"/>
                  </a:lnTo>
                  <a:lnTo>
                    <a:pt x="33528" y="79629"/>
                  </a:lnTo>
                  <a:lnTo>
                    <a:pt x="46990" y="79629"/>
                  </a:lnTo>
                  <a:lnTo>
                    <a:pt x="52450" y="72390"/>
                  </a:lnTo>
                  <a:lnTo>
                    <a:pt x="52450" y="7366"/>
                  </a:lnTo>
                  <a:lnTo>
                    <a:pt x="46990" y="0"/>
                  </a:lnTo>
                  <a:close/>
                </a:path>
                <a:path w="314325" h="421004">
                  <a:moveTo>
                    <a:pt x="107187" y="0"/>
                  </a:moveTo>
                  <a:lnTo>
                    <a:pt x="93725" y="0"/>
                  </a:lnTo>
                  <a:lnTo>
                    <a:pt x="88265" y="7366"/>
                  </a:lnTo>
                  <a:lnTo>
                    <a:pt x="88265" y="72390"/>
                  </a:lnTo>
                  <a:lnTo>
                    <a:pt x="93725" y="79629"/>
                  </a:lnTo>
                  <a:lnTo>
                    <a:pt x="107187" y="79629"/>
                  </a:lnTo>
                  <a:lnTo>
                    <a:pt x="112649" y="72390"/>
                  </a:lnTo>
                  <a:lnTo>
                    <a:pt x="112649" y="7366"/>
                  </a:lnTo>
                  <a:lnTo>
                    <a:pt x="107187" y="0"/>
                  </a:lnTo>
                  <a:close/>
                </a:path>
                <a:path w="314325" h="421004">
                  <a:moveTo>
                    <a:pt x="167259" y="0"/>
                  </a:moveTo>
                  <a:lnTo>
                    <a:pt x="153797" y="0"/>
                  </a:lnTo>
                  <a:lnTo>
                    <a:pt x="148335" y="7366"/>
                  </a:lnTo>
                  <a:lnTo>
                    <a:pt x="148335" y="72390"/>
                  </a:lnTo>
                  <a:lnTo>
                    <a:pt x="153797" y="79629"/>
                  </a:lnTo>
                  <a:lnTo>
                    <a:pt x="167259" y="79629"/>
                  </a:lnTo>
                  <a:lnTo>
                    <a:pt x="172720" y="72390"/>
                  </a:lnTo>
                  <a:lnTo>
                    <a:pt x="172720" y="7366"/>
                  </a:lnTo>
                  <a:lnTo>
                    <a:pt x="167259" y="0"/>
                  </a:lnTo>
                  <a:close/>
                </a:path>
                <a:path w="314325" h="421004">
                  <a:moveTo>
                    <a:pt x="227329" y="0"/>
                  </a:moveTo>
                  <a:lnTo>
                    <a:pt x="213867" y="0"/>
                  </a:lnTo>
                  <a:lnTo>
                    <a:pt x="208407" y="7366"/>
                  </a:lnTo>
                  <a:lnTo>
                    <a:pt x="208407" y="72390"/>
                  </a:lnTo>
                  <a:lnTo>
                    <a:pt x="213867" y="79629"/>
                  </a:lnTo>
                  <a:lnTo>
                    <a:pt x="227329" y="79629"/>
                  </a:lnTo>
                  <a:lnTo>
                    <a:pt x="232917" y="72390"/>
                  </a:lnTo>
                  <a:lnTo>
                    <a:pt x="232917" y="7366"/>
                  </a:lnTo>
                  <a:lnTo>
                    <a:pt x="227329" y="0"/>
                  </a:lnTo>
                  <a:close/>
                </a:path>
                <a:path w="314325" h="421004">
                  <a:moveTo>
                    <a:pt x="287528" y="0"/>
                  </a:moveTo>
                  <a:lnTo>
                    <a:pt x="274066" y="0"/>
                  </a:lnTo>
                  <a:lnTo>
                    <a:pt x="268604" y="7366"/>
                  </a:lnTo>
                  <a:lnTo>
                    <a:pt x="268604" y="72390"/>
                  </a:lnTo>
                  <a:lnTo>
                    <a:pt x="274066" y="79629"/>
                  </a:lnTo>
                  <a:lnTo>
                    <a:pt x="287528" y="79629"/>
                  </a:lnTo>
                  <a:lnTo>
                    <a:pt x="292989" y="72390"/>
                  </a:lnTo>
                  <a:lnTo>
                    <a:pt x="292989" y="7366"/>
                  </a:lnTo>
                  <a:lnTo>
                    <a:pt x="287528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99405" y="3273298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10" h="384810">
                  <a:moveTo>
                    <a:pt x="164592" y="0"/>
                  </a:moveTo>
                  <a:lnTo>
                    <a:pt x="97917" y="66801"/>
                  </a:lnTo>
                  <a:lnTo>
                    <a:pt x="116371" y="83450"/>
                  </a:lnTo>
                  <a:lnTo>
                    <a:pt x="130301" y="90741"/>
                  </a:lnTo>
                  <a:lnTo>
                    <a:pt x="144137" y="96698"/>
                  </a:lnTo>
                  <a:lnTo>
                    <a:pt x="162306" y="109347"/>
                  </a:lnTo>
                  <a:lnTo>
                    <a:pt x="174400" y="126484"/>
                  </a:lnTo>
                  <a:lnTo>
                    <a:pt x="178863" y="143287"/>
                  </a:lnTo>
                  <a:lnTo>
                    <a:pt x="177397" y="157853"/>
                  </a:lnTo>
                  <a:lnTo>
                    <a:pt x="171704" y="168275"/>
                  </a:lnTo>
                  <a:lnTo>
                    <a:pt x="160899" y="174414"/>
                  </a:lnTo>
                  <a:lnTo>
                    <a:pt x="147177" y="175958"/>
                  </a:lnTo>
                  <a:lnTo>
                    <a:pt x="132002" y="172168"/>
                  </a:lnTo>
                  <a:lnTo>
                    <a:pt x="116840" y="162305"/>
                  </a:lnTo>
                  <a:lnTo>
                    <a:pt x="102764" y="146750"/>
                  </a:lnTo>
                  <a:lnTo>
                    <a:pt x="94630" y="130921"/>
                  </a:lnTo>
                  <a:lnTo>
                    <a:pt x="85282" y="114496"/>
                  </a:lnTo>
                  <a:lnTo>
                    <a:pt x="67564" y="97154"/>
                  </a:lnTo>
                  <a:lnTo>
                    <a:pt x="0" y="164718"/>
                  </a:lnTo>
                  <a:lnTo>
                    <a:pt x="88011" y="252729"/>
                  </a:lnTo>
                  <a:lnTo>
                    <a:pt x="75199" y="265674"/>
                  </a:lnTo>
                  <a:lnTo>
                    <a:pt x="60960" y="270462"/>
                  </a:lnTo>
                  <a:lnTo>
                    <a:pt x="47005" y="274321"/>
                  </a:lnTo>
                  <a:lnTo>
                    <a:pt x="35052" y="284479"/>
                  </a:lnTo>
                  <a:lnTo>
                    <a:pt x="29186" y="297362"/>
                  </a:lnTo>
                  <a:lnTo>
                    <a:pt x="29654" y="312007"/>
                  </a:lnTo>
                  <a:lnTo>
                    <a:pt x="35266" y="326699"/>
                  </a:lnTo>
                  <a:lnTo>
                    <a:pt x="44831" y="339725"/>
                  </a:lnTo>
                  <a:lnTo>
                    <a:pt x="57392" y="348738"/>
                  </a:lnTo>
                  <a:lnTo>
                    <a:pt x="73025" y="354584"/>
                  </a:lnTo>
                  <a:lnTo>
                    <a:pt x="89229" y="354905"/>
                  </a:lnTo>
                  <a:lnTo>
                    <a:pt x="103505" y="347344"/>
                  </a:lnTo>
                  <a:lnTo>
                    <a:pt x="111377" y="332210"/>
                  </a:lnTo>
                  <a:lnTo>
                    <a:pt x="113522" y="319611"/>
                  </a:lnTo>
                  <a:lnTo>
                    <a:pt x="116881" y="307322"/>
                  </a:lnTo>
                  <a:lnTo>
                    <a:pt x="128397" y="293115"/>
                  </a:lnTo>
                  <a:lnTo>
                    <a:pt x="219964" y="384682"/>
                  </a:lnTo>
                  <a:lnTo>
                    <a:pt x="288671" y="315975"/>
                  </a:lnTo>
                  <a:lnTo>
                    <a:pt x="270769" y="300186"/>
                  </a:lnTo>
                  <a:lnTo>
                    <a:pt x="257095" y="293195"/>
                  </a:lnTo>
                  <a:lnTo>
                    <a:pt x="243397" y="287275"/>
                  </a:lnTo>
                  <a:lnTo>
                    <a:pt x="225425" y="274700"/>
                  </a:lnTo>
                  <a:lnTo>
                    <a:pt x="213330" y="257544"/>
                  </a:lnTo>
                  <a:lnTo>
                    <a:pt x="208867" y="240696"/>
                  </a:lnTo>
                  <a:lnTo>
                    <a:pt x="210333" y="226087"/>
                  </a:lnTo>
                  <a:lnTo>
                    <a:pt x="216027" y="215646"/>
                  </a:lnTo>
                  <a:lnTo>
                    <a:pt x="226885" y="209579"/>
                  </a:lnTo>
                  <a:lnTo>
                    <a:pt x="240601" y="208073"/>
                  </a:lnTo>
                  <a:lnTo>
                    <a:pt x="255746" y="211877"/>
                  </a:lnTo>
                  <a:lnTo>
                    <a:pt x="270891" y="221741"/>
                  </a:lnTo>
                  <a:lnTo>
                    <a:pt x="284874" y="237083"/>
                  </a:lnTo>
                  <a:lnTo>
                    <a:pt x="292941" y="252650"/>
                  </a:lnTo>
                  <a:lnTo>
                    <a:pt x="301984" y="268765"/>
                  </a:lnTo>
                  <a:lnTo>
                    <a:pt x="318897" y="285750"/>
                  </a:lnTo>
                  <a:lnTo>
                    <a:pt x="384683" y="220090"/>
                  </a:lnTo>
                  <a:lnTo>
                    <a:pt x="296672" y="132079"/>
                  </a:lnTo>
                  <a:lnTo>
                    <a:pt x="309524" y="118826"/>
                  </a:lnTo>
                  <a:lnTo>
                    <a:pt x="323865" y="113966"/>
                  </a:lnTo>
                  <a:lnTo>
                    <a:pt x="337945" y="110130"/>
                  </a:lnTo>
                  <a:lnTo>
                    <a:pt x="350012" y="99949"/>
                  </a:lnTo>
                  <a:lnTo>
                    <a:pt x="355806" y="87066"/>
                  </a:lnTo>
                  <a:lnTo>
                    <a:pt x="355314" y="72421"/>
                  </a:lnTo>
                  <a:lnTo>
                    <a:pt x="349726" y="57729"/>
                  </a:lnTo>
                  <a:lnTo>
                    <a:pt x="340233" y="44703"/>
                  </a:lnTo>
                  <a:lnTo>
                    <a:pt x="327669" y="35690"/>
                  </a:lnTo>
                  <a:lnTo>
                    <a:pt x="312023" y="29844"/>
                  </a:lnTo>
                  <a:lnTo>
                    <a:pt x="295781" y="29523"/>
                  </a:lnTo>
                  <a:lnTo>
                    <a:pt x="281432" y="37084"/>
                  </a:lnTo>
                  <a:lnTo>
                    <a:pt x="273589" y="52294"/>
                  </a:lnTo>
                  <a:lnTo>
                    <a:pt x="271462" y="64944"/>
                  </a:lnTo>
                  <a:lnTo>
                    <a:pt x="268001" y="77285"/>
                  </a:lnTo>
                  <a:lnTo>
                    <a:pt x="256159" y="91566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84061" y="2711958"/>
              <a:ext cx="606425" cy="395605"/>
            </a:xfrm>
            <a:custGeom>
              <a:avLst/>
              <a:gdLst/>
              <a:ahLst/>
              <a:cxnLst/>
              <a:rect l="l" t="t" r="r" b="b"/>
              <a:pathLst>
                <a:path w="606425" h="395605">
                  <a:moveTo>
                    <a:pt x="483108" y="0"/>
                  </a:moveTo>
                  <a:lnTo>
                    <a:pt x="483108" y="3428"/>
                  </a:lnTo>
                  <a:lnTo>
                    <a:pt x="482854" y="5714"/>
                  </a:lnTo>
                  <a:lnTo>
                    <a:pt x="462043" y="47686"/>
                  </a:lnTo>
                  <a:lnTo>
                    <a:pt x="433228" y="73660"/>
                  </a:lnTo>
                  <a:lnTo>
                    <a:pt x="404749" y="81279"/>
                  </a:lnTo>
                  <a:lnTo>
                    <a:pt x="398653" y="83946"/>
                  </a:lnTo>
                  <a:lnTo>
                    <a:pt x="350615" y="91201"/>
                  </a:lnTo>
                  <a:lnTo>
                    <a:pt x="308737" y="93090"/>
                  </a:lnTo>
                  <a:lnTo>
                    <a:pt x="307086" y="93471"/>
                  </a:lnTo>
                  <a:lnTo>
                    <a:pt x="299339" y="93471"/>
                  </a:lnTo>
                  <a:lnTo>
                    <a:pt x="297688" y="93090"/>
                  </a:lnTo>
                  <a:lnTo>
                    <a:pt x="278147" y="93003"/>
                  </a:lnTo>
                  <a:lnTo>
                    <a:pt x="255762" y="91344"/>
                  </a:lnTo>
                  <a:lnTo>
                    <a:pt x="233447" y="88590"/>
                  </a:lnTo>
                  <a:lnTo>
                    <a:pt x="207772" y="83946"/>
                  </a:lnTo>
                  <a:lnTo>
                    <a:pt x="201549" y="81152"/>
                  </a:lnTo>
                  <a:lnTo>
                    <a:pt x="195199" y="80517"/>
                  </a:lnTo>
                  <a:lnTo>
                    <a:pt x="158013" y="63706"/>
                  </a:lnTo>
                  <a:lnTo>
                    <a:pt x="132857" y="31825"/>
                  </a:lnTo>
                  <a:lnTo>
                    <a:pt x="123190" y="3428"/>
                  </a:lnTo>
                  <a:lnTo>
                    <a:pt x="123317" y="126"/>
                  </a:lnTo>
                  <a:lnTo>
                    <a:pt x="120269" y="888"/>
                  </a:lnTo>
                  <a:lnTo>
                    <a:pt x="91164" y="28672"/>
                  </a:lnTo>
                  <a:lnTo>
                    <a:pt x="78359" y="50800"/>
                  </a:lnTo>
                  <a:lnTo>
                    <a:pt x="76200" y="54228"/>
                  </a:lnTo>
                  <a:lnTo>
                    <a:pt x="76454" y="58674"/>
                  </a:lnTo>
                  <a:lnTo>
                    <a:pt x="79375" y="71627"/>
                  </a:lnTo>
                  <a:lnTo>
                    <a:pt x="81153" y="78104"/>
                  </a:lnTo>
                  <a:lnTo>
                    <a:pt x="79121" y="81914"/>
                  </a:lnTo>
                  <a:lnTo>
                    <a:pt x="39350" y="103368"/>
                  </a:lnTo>
                  <a:lnTo>
                    <a:pt x="8522" y="132663"/>
                  </a:lnTo>
                  <a:lnTo>
                    <a:pt x="3663" y="153650"/>
                  </a:lnTo>
                  <a:lnTo>
                    <a:pt x="3873" y="163194"/>
                  </a:lnTo>
                  <a:lnTo>
                    <a:pt x="6477" y="189356"/>
                  </a:lnTo>
                  <a:lnTo>
                    <a:pt x="1397" y="200532"/>
                  </a:lnTo>
                  <a:lnTo>
                    <a:pt x="1524" y="208914"/>
                  </a:lnTo>
                  <a:lnTo>
                    <a:pt x="762" y="231520"/>
                  </a:lnTo>
                  <a:lnTo>
                    <a:pt x="0" y="238378"/>
                  </a:lnTo>
                  <a:lnTo>
                    <a:pt x="309" y="256847"/>
                  </a:lnTo>
                  <a:lnTo>
                    <a:pt x="4762" y="273732"/>
                  </a:lnTo>
                  <a:lnTo>
                    <a:pt x="12644" y="288403"/>
                  </a:lnTo>
                  <a:lnTo>
                    <a:pt x="23241" y="300227"/>
                  </a:lnTo>
                  <a:lnTo>
                    <a:pt x="24003" y="305688"/>
                  </a:lnTo>
                  <a:lnTo>
                    <a:pt x="69818" y="332676"/>
                  </a:lnTo>
                  <a:lnTo>
                    <a:pt x="121539" y="358266"/>
                  </a:lnTo>
                  <a:lnTo>
                    <a:pt x="178816" y="376648"/>
                  </a:lnTo>
                  <a:lnTo>
                    <a:pt x="229235" y="388350"/>
                  </a:lnTo>
                  <a:lnTo>
                    <a:pt x="266985" y="394217"/>
                  </a:lnTo>
                  <a:lnTo>
                    <a:pt x="286258" y="395096"/>
                  </a:lnTo>
                  <a:lnTo>
                    <a:pt x="320294" y="395096"/>
                  </a:lnTo>
                  <a:lnTo>
                    <a:pt x="377301" y="388350"/>
                  </a:lnTo>
                  <a:lnTo>
                    <a:pt x="427682" y="376648"/>
                  </a:lnTo>
                  <a:lnTo>
                    <a:pt x="484886" y="358266"/>
                  </a:lnTo>
                  <a:lnTo>
                    <a:pt x="536670" y="332676"/>
                  </a:lnTo>
                  <a:lnTo>
                    <a:pt x="579374" y="308482"/>
                  </a:lnTo>
                  <a:lnTo>
                    <a:pt x="583311" y="300227"/>
                  </a:lnTo>
                  <a:lnTo>
                    <a:pt x="593834" y="288349"/>
                  </a:lnTo>
                  <a:lnTo>
                    <a:pt x="601678" y="273684"/>
                  </a:lnTo>
                  <a:lnTo>
                    <a:pt x="606117" y="256829"/>
                  </a:lnTo>
                  <a:lnTo>
                    <a:pt x="606425" y="238378"/>
                  </a:lnTo>
                  <a:lnTo>
                    <a:pt x="605663" y="231520"/>
                  </a:lnTo>
                  <a:lnTo>
                    <a:pt x="604901" y="208914"/>
                  </a:lnTo>
                  <a:lnTo>
                    <a:pt x="604901" y="200278"/>
                  </a:lnTo>
                  <a:lnTo>
                    <a:pt x="599948" y="189356"/>
                  </a:lnTo>
                  <a:lnTo>
                    <a:pt x="600329" y="185927"/>
                  </a:lnTo>
                  <a:lnTo>
                    <a:pt x="600456" y="182117"/>
                  </a:lnTo>
                  <a:lnTo>
                    <a:pt x="602535" y="163195"/>
                  </a:lnTo>
                  <a:lnTo>
                    <a:pt x="602759" y="153650"/>
                  </a:lnTo>
                  <a:lnTo>
                    <a:pt x="586470" y="115655"/>
                  </a:lnTo>
                  <a:lnTo>
                    <a:pt x="527304" y="82041"/>
                  </a:lnTo>
                  <a:lnTo>
                    <a:pt x="525272" y="78104"/>
                  </a:lnTo>
                  <a:lnTo>
                    <a:pt x="527812" y="68579"/>
                  </a:lnTo>
                  <a:lnTo>
                    <a:pt x="529844" y="58546"/>
                  </a:lnTo>
                  <a:lnTo>
                    <a:pt x="530225" y="54228"/>
                  </a:lnTo>
                  <a:lnTo>
                    <a:pt x="523702" y="43487"/>
                  </a:lnTo>
                  <a:lnTo>
                    <a:pt x="515260" y="28672"/>
                  </a:lnTo>
                  <a:lnTo>
                    <a:pt x="486156" y="888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C8D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95566" y="1252727"/>
              <a:ext cx="383540" cy="1554480"/>
            </a:xfrm>
            <a:custGeom>
              <a:avLst/>
              <a:gdLst/>
              <a:ahLst/>
              <a:cxnLst/>
              <a:rect l="l" t="t" r="r" b="b"/>
              <a:pathLst>
                <a:path w="383540" h="1554480">
                  <a:moveTo>
                    <a:pt x="170179" y="0"/>
                  </a:moveTo>
                  <a:lnTo>
                    <a:pt x="166608" y="2303"/>
                  </a:lnTo>
                  <a:lnTo>
                    <a:pt x="158654" y="4238"/>
                  </a:lnTo>
                  <a:lnTo>
                    <a:pt x="149891" y="6054"/>
                  </a:lnTo>
                  <a:lnTo>
                    <a:pt x="143890" y="8000"/>
                  </a:lnTo>
                  <a:lnTo>
                    <a:pt x="120237" y="39824"/>
                  </a:lnTo>
                  <a:lnTo>
                    <a:pt x="114807" y="70738"/>
                  </a:lnTo>
                  <a:lnTo>
                    <a:pt x="114807" y="111251"/>
                  </a:lnTo>
                  <a:lnTo>
                    <a:pt x="115427" y="127984"/>
                  </a:lnTo>
                  <a:lnTo>
                    <a:pt x="116576" y="136183"/>
                  </a:lnTo>
                  <a:lnTo>
                    <a:pt x="118999" y="144145"/>
                  </a:lnTo>
                  <a:lnTo>
                    <a:pt x="124332" y="157225"/>
                  </a:lnTo>
                  <a:lnTo>
                    <a:pt x="126261" y="173642"/>
                  </a:lnTo>
                  <a:lnTo>
                    <a:pt x="127436" y="192553"/>
                  </a:lnTo>
                  <a:lnTo>
                    <a:pt x="128015" y="207137"/>
                  </a:lnTo>
                  <a:lnTo>
                    <a:pt x="129158" y="213360"/>
                  </a:lnTo>
                  <a:lnTo>
                    <a:pt x="121785" y="223234"/>
                  </a:lnTo>
                  <a:lnTo>
                    <a:pt x="117474" y="229489"/>
                  </a:lnTo>
                  <a:lnTo>
                    <a:pt x="112879" y="235458"/>
                  </a:lnTo>
                  <a:lnTo>
                    <a:pt x="107568" y="240664"/>
                  </a:lnTo>
                  <a:lnTo>
                    <a:pt x="102488" y="244729"/>
                  </a:lnTo>
                  <a:lnTo>
                    <a:pt x="96900" y="247396"/>
                  </a:lnTo>
                  <a:lnTo>
                    <a:pt x="92201" y="252857"/>
                  </a:lnTo>
                  <a:lnTo>
                    <a:pt x="84921" y="259895"/>
                  </a:lnTo>
                  <a:lnTo>
                    <a:pt x="69216" y="271448"/>
                  </a:lnTo>
                  <a:lnTo>
                    <a:pt x="61722" y="278130"/>
                  </a:lnTo>
                  <a:lnTo>
                    <a:pt x="58800" y="281305"/>
                  </a:lnTo>
                  <a:lnTo>
                    <a:pt x="55752" y="285496"/>
                  </a:lnTo>
                  <a:lnTo>
                    <a:pt x="51688" y="287274"/>
                  </a:lnTo>
                  <a:lnTo>
                    <a:pt x="24383" y="320801"/>
                  </a:lnTo>
                  <a:lnTo>
                    <a:pt x="16652" y="364458"/>
                  </a:lnTo>
                  <a:lnTo>
                    <a:pt x="17246" y="371371"/>
                  </a:lnTo>
                  <a:lnTo>
                    <a:pt x="19303" y="378333"/>
                  </a:lnTo>
                  <a:lnTo>
                    <a:pt x="19811" y="379475"/>
                  </a:lnTo>
                  <a:lnTo>
                    <a:pt x="18160" y="396621"/>
                  </a:lnTo>
                  <a:lnTo>
                    <a:pt x="29789" y="444958"/>
                  </a:lnTo>
                  <a:lnTo>
                    <a:pt x="32633" y="476398"/>
                  </a:lnTo>
                  <a:lnTo>
                    <a:pt x="37542" y="509954"/>
                  </a:lnTo>
                  <a:lnTo>
                    <a:pt x="39115" y="526923"/>
                  </a:lnTo>
                  <a:lnTo>
                    <a:pt x="39369" y="532511"/>
                  </a:lnTo>
                  <a:lnTo>
                    <a:pt x="40004" y="539623"/>
                  </a:lnTo>
                  <a:lnTo>
                    <a:pt x="44957" y="549910"/>
                  </a:lnTo>
                  <a:lnTo>
                    <a:pt x="47498" y="562610"/>
                  </a:lnTo>
                  <a:lnTo>
                    <a:pt x="54217" y="580749"/>
                  </a:lnTo>
                  <a:lnTo>
                    <a:pt x="64198" y="598662"/>
                  </a:lnTo>
                  <a:lnTo>
                    <a:pt x="73322" y="612455"/>
                  </a:lnTo>
                  <a:lnTo>
                    <a:pt x="77469" y="618236"/>
                  </a:lnTo>
                  <a:lnTo>
                    <a:pt x="78575" y="623488"/>
                  </a:lnTo>
                  <a:lnTo>
                    <a:pt x="88453" y="638327"/>
                  </a:lnTo>
                  <a:lnTo>
                    <a:pt x="91058" y="645795"/>
                  </a:lnTo>
                  <a:lnTo>
                    <a:pt x="91185" y="650748"/>
                  </a:lnTo>
                  <a:lnTo>
                    <a:pt x="92201" y="655320"/>
                  </a:lnTo>
                  <a:lnTo>
                    <a:pt x="94233" y="659384"/>
                  </a:lnTo>
                  <a:lnTo>
                    <a:pt x="93472" y="665480"/>
                  </a:lnTo>
                  <a:lnTo>
                    <a:pt x="97535" y="671068"/>
                  </a:lnTo>
                  <a:lnTo>
                    <a:pt x="97408" y="674751"/>
                  </a:lnTo>
                  <a:lnTo>
                    <a:pt x="96392" y="678307"/>
                  </a:lnTo>
                  <a:lnTo>
                    <a:pt x="95218" y="686137"/>
                  </a:lnTo>
                  <a:lnTo>
                    <a:pt x="93392" y="701988"/>
                  </a:lnTo>
                  <a:lnTo>
                    <a:pt x="89175" y="728206"/>
                  </a:lnTo>
                  <a:lnTo>
                    <a:pt x="88122" y="746950"/>
                  </a:lnTo>
                  <a:lnTo>
                    <a:pt x="87806" y="765790"/>
                  </a:lnTo>
                  <a:lnTo>
                    <a:pt x="86320" y="801072"/>
                  </a:lnTo>
                  <a:lnTo>
                    <a:pt x="86105" y="848613"/>
                  </a:lnTo>
                  <a:lnTo>
                    <a:pt x="86588" y="868578"/>
                  </a:lnTo>
                  <a:lnTo>
                    <a:pt x="88439" y="890031"/>
                  </a:lnTo>
                  <a:lnTo>
                    <a:pt x="91410" y="913032"/>
                  </a:lnTo>
                  <a:lnTo>
                    <a:pt x="95250" y="937641"/>
                  </a:lnTo>
                  <a:lnTo>
                    <a:pt x="99579" y="981640"/>
                  </a:lnTo>
                  <a:lnTo>
                    <a:pt x="103914" y="1046501"/>
                  </a:lnTo>
                  <a:lnTo>
                    <a:pt x="108079" y="1115866"/>
                  </a:lnTo>
                  <a:lnTo>
                    <a:pt x="111896" y="1173381"/>
                  </a:lnTo>
                  <a:lnTo>
                    <a:pt x="117147" y="1218098"/>
                  </a:lnTo>
                  <a:lnTo>
                    <a:pt x="126237" y="1263014"/>
                  </a:lnTo>
                  <a:lnTo>
                    <a:pt x="128960" y="1276657"/>
                  </a:lnTo>
                  <a:lnTo>
                    <a:pt x="130778" y="1290335"/>
                  </a:lnTo>
                  <a:lnTo>
                    <a:pt x="133603" y="1317752"/>
                  </a:lnTo>
                  <a:lnTo>
                    <a:pt x="133923" y="1330721"/>
                  </a:lnTo>
                  <a:lnTo>
                    <a:pt x="132730" y="1343596"/>
                  </a:lnTo>
                  <a:lnTo>
                    <a:pt x="131085" y="1356471"/>
                  </a:lnTo>
                  <a:lnTo>
                    <a:pt x="129921" y="1372362"/>
                  </a:lnTo>
                  <a:lnTo>
                    <a:pt x="128269" y="1373251"/>
                  </a:lnTo>
                  <a:lnTo>
                    <a:pt x="120523" y="1373505"/>
                  </a:lnTo>
                  <a:lnTo>
                    <a:pt x="114934" y="1375410"/>
                  </a:lnTo>
                  <a:lnTo>
                    <a:pt x="64321" y="1386282"/>
                  </a:lnTo>
                  <a:lnTo>
                    <a:pt x="26241" y="1404207"/>
                  </a:lnTo>
                  <a:lnTo>
                    <a:pt x="0" y="1435608"/>
                  </a:lnTo>
                  <a:lnTo>
                    <a:pt x="1524" y="1442720"/>
                  </a:lnTo>
                  <a:lnTo>
                    <a:pt x="2746" y="1450818"/>
                  </a:lnTo>
                  <a:lnTo>
                    <a:pt x="3206" y="1458928"/>
                  </a:lnTo>
                  <a:lnTo>
                    <a:pt x="3175" y="1475232"/>
                  </a:lnTo>
                  <a:lnTo>
                    <a:pt x="4952" y="1489329"/>
                  </a:lnTo>
                  <a:lnTo>
                    <a:pt x="36506" y="1531139"/>
                  </a:lnTo>
                  <a:lnTo>
                    <a:pt x="72088" y="1549273"/>
                  </a:lnTo>
                  <a:lnTo>
                    <a:pt x="114649" y="1553241"/>
                  </a:lnTo>
                  <a:lnTo>
                    <a:pt x="145541" y="1554480"/>
                  </a:lnTo>
                  <a:lnTo>
                    <a:pt x="229234" y="1553210"/>
                  </a:lnTo>
                  <a:lnTo>
                    <a:pt x="267223" y="1549606"/>
                  </a:lnTo>
                  <a:lnTo>
                    <a:pt x="315150" y="1542478"/>
                  </a:lnTo>
                  <a:lnTo>
                    <a:pt x="350043" y="1522293"/>
                  </a:lnTo>
                  <a:lnTo>
                    <a:pt x="377189" y="1484502"/>
                  </a:lnTo>
                  <a:lnTo>
                    <a:pt x="381634" y="1464310"/>
                  </a:lnTo>
                  <a:lnTo>
                    <a:pt x="380984" y="1448101"/>
                  </a:lnTo>
                  <a:lnTo>
                    <a:pt x="381152" y="1439967"/>
                  </a:lnTo>
                  <a:lnTo>
                    <a:pt x="383158" y="1424686"/>
                  </a:lnTo>
                  <a:lnTo>
                    <a:pt x="381507" y="1418589"/>
                  </a:lnTo>
                  <a:lnTo>
                    <a:pt x="377062" y="1413002"/>
                  </a:lnTo>
                  <a:lnTo>
                    <a:pt x="344148" y="1389016"/>
                  </a:lnTo>
                  <a:lnTo>
                    <a:pt x="302259" y="1375886"/>
                  </a:lnTo>
                  <a:lnTo>
                    <a:pt x="266318" y="1371346"/>
                  </a:lnTo>
                  <a:lnTo>
                    <a:pt x="260603" y="1369695"/>
                  </a:lnTo>
                  <a:lnTo>
                    <a:pt x="252856" y="1370076"/>
                  </a:lnTo>
                  <a:lnTo>
                    <a:pt x="251078" y="1369441"/>
                  </a:lnTo>
                  <a:lnTo>
                    <a:pt x="250951" y="1366520"/>
                  </a:lnTo>
                  <a:lnTo>
                    <a:pt x="249513" y="1353643"/>
                  </a:lnTo>
                  <a:lnTo>
                    <a:pt x="247443" y="1340850"/>
                  </a:lnTo>
                  <a:lnTo>
                    <a:pt x="245826" y="1328033"/>
                  </a:lnTo>
                  <a:lnTo>
                    <a:pt x="245744" y="1315085"/>
                  </a:lnTo>
                  <a:lnTo>
                    <a:pt x="247681" y="1287510"/>
                  </a:lnTo>
                  <a:lnTo>
                    <a:pt x="249066" y="1273704"/>
                  </a:lnTo>
                  <a:lnTo>
                    <a:pt x="251332" y="1259839"/>
                  </a:lnTo>
                  <a:lnTo>
                    <a:pt x="254240" y="1244869"/>
                  </a:lnTo>
                  <a:lnTo>
                    <a:pt x="256778" y="1229709"/>
                  </a:lnTo>
                  <a:lnTo>
                    <a:pt x="258816" y="1214405"/>
                  </a:lnTo>
                  <a:lnTo>
                    <a:pt x="262555" y="1169544"/>
                  </a:lnTo>
                  <a:lnTo>
                    <a:pt x="264467" y="1111862"/>
                  </a:lnTo>
                  <a:lnTo>
                    <a:pt x="266331" y="1042306"/>
                  </a:lnTo>
                  <a:lnTo>
                    <a:pt x="268517" y="977218"/>
                  </a:lnTo>
                  <a:lnTo>
                    <a:pt x="271399" y="932942"/>
                  </a:lnTo>
                  <a:lnTo>
                    <a:pt x="274278" y="908165"/>
                  </a:lnTo>
                  <a:lnTo>
                    <a:pt x="276431" y="885031"/>
                  </a:lnTo>
                  <a:lnTo>
                    <a:pt x="277560" y="863469"/>
                  </a:lnTo>
                  <a:lnTo>
                    <a:pt x="277367" y="843407"/>
                  </a:lnTo>
                  <a:lnTo>
                    <a:pt x="276304" y="811402"/>
                  </a:lnTo>
                  <a:lnTo>
                    <a:pt x="275564" y="795936"/>
                  </a:lnTo>
                  <a:lnTo>
                    <a:pt x="272790" y="760733"/>
                  </a:lnTo>
                  <a:lnTo>
                    <a:pt x="271827" y="741997"/>
                  </a:lnTo>
                  <a:lnTo>
                    <a:pt x="270174" y="723356"/>
                  </a:lnTo>
                  <a:lnTo>
                    <a:pt x="266700" y="704976"/>
                  </a:lnTo>
                  <a:lnTo>
                    <a:pt x="265025" y="697382"/>
                  </a:lnTo>
                  <a:lnTo>
                    <a:pt x="262628" y="681670"/>
                  </a:lnTo>
                  <a:lnTo>
                    <a:pt x="261238" y="673862"/>
                  </a:lnTo>
                  <a:lnTo>
                    <a:pt x="260096" y="670306"/>
                  </a:lnTo>
                  <a:lnTo>
                    <a:pt x="259841" y="666876"/>
                  </a:lnTo>
                  <a:lnTo>
                    <a:pt x="263651" y="660908"/>
                  </a:lnTo>
                  <a:lnTo>
                    <a:pt x="262635" y="654938"/>
                  </a:lnTo>
                  <a:lnTo>
                    <a:pt x="264794" y="650748"/>
                  </a:lnTo>
                  <a:lnTo>
                    <a:pt x="265556" y="646176"/>
                  </a:lnTo>
                  <a:lnTo>
                    <a:pt x="265556" y="641223"/>
                  </a:lnTo>
                  <a:lnTo>
                    <a:pt x="267842" y="633601"/>
                  </a:lnTo>
                  <a:lnTo>
                    <a:pt x="277129" y="618166"/>
                  </a:lnTo>
                  <a:lnTo>
                    <a:pt x="278129" y="612901"/>
                  </a:lnTo>
                  <a:lnTo>
                    <a:pt x="282104" y="606863"/>
                  </a:lnTo>
                  <a:lnTo>
                    <a:pt x="290782" y="592502"/>
                  </a:lnTo>
                  <a:lnTo>
                    <a:pt x="300150" y="574022"/>
                  </a:lnTo>
                  <a:lnTo>
                    <a:pt x="306197" y="555625"/>
                  </a:lnTo>
                  <a:lnTo>
                    <a:pt x="308228" y="542798"/>
                  </a:lnTo>
                  <a:lnTo>
                    <a:pt x="312800" y="532130"/>
                  </a:lnTo>
                  <a:lnTo>
                    <a:pt x="313308" y="519302"/>
                  </a:lnTo>
                  <a:lnTo>
                    <a:pt x="314311" y="502146"/>
                  </a:lnTo>
                  <a:lnTo>
                    <a:pt x="318077" y="468260"/>
                  </a:lnTo>
                  <a:lnTo>
                    <a:pt x="319855" y="436677"/>
                  </a:lnTo>
                  <a:lnTo>
                    <a:pt x="321357" y="422275"/>
                  </a:lnTo>
                  <a:lnTo>
                    <a:pt x="323883" y="408062"/>
                  </a:lnTo>
                  <a:lnTo>
                    <a:pt x="327659" y="394208"/>
                  </a:lnTo>
                  <a:lnTo>
                    <a:pt x="329818" y="387858"/>
                  </a:lnTo>
                  <a:lnTo>
                    <a:pt x="327532" y="370713"/>
                  </a:lnTo>
                  <a:lnTo>
                    <a:pt x="328040" y="369570"/>
                  </a:lnTo>
                  <a:lnTo>
                    <a:pt x="329834" y="362555"/>
                  </a:lnTo>
                  <a:lnTo>
                    <a:pt x="330200" y="355647"/>
                  </a:lnTo>
                  <a:lnTo>
                    <a:pt x="329612" y="348620"/>
                  </a:lnTo>
                  <a:lnTo>
                    <a:pt x="316487" y="300886"/>
                  </a:lnTo>
                  <a:lnTo>
                    <a:pt x="288798" y="279273"/>
                  </a:lnTo>
                  <a:lnTo>
                    <a:pt x="285623" y="275209"/>
                  </a:lnTo>
                  <a:lnTo>
                    <a:pt x="282575" y="272288"/>
                  </a:lnTo>
                  <a:lnTo>
                    <a:pt x="274816" y="266063"/>
                  </a:lnTo>
                  <a:lnTo>
                    <a:pt x="258679" y="255375"/>
                  </a:lnTo>
                  <a:lnTo>
                    <a:pt x="251205" y="248793"/>
                  </a:lnTo>
                  <a:lnTo>
                    <a:pt x="246506" y="243586"/>
                  </a:lnTo>
                  <a:lnTo>
                    <a:pt x="240664" y="241173"/>
                  </a:lnTo>
                  <a:lnTo>
                    <a:pt x="235457" y="237489"/>
                  </a:lnTo>
                  <a:lnTo>
                    <a:pt x="230030" y="232675"/>
                  </a:lnTo>
                  <a:lnTo>
                    <a:pt x="225282" y="226980"/>
                  </a:lnTo>
                  <a:lnTo>
                    <a:pt x="216153" y="215137"/>
                  </a:lnTo>
                  <a:lnTo>
                    <a:pt x="213105" y="211709"/>
                  </a:lnTo>
                  <a:lnTo>
                    <a:pt x="214122" y="205232"/>
                  </a:lnTo>
                  <a:lnTo>
                    <a:pt x="214375" y="181181"/>
                  </a:lnTo>
                  <a:lnTo>
                    <a:pt x="214729" y="171650"/>
                  </a:lnTo>
                  <a:lnTo>
                    <a:pt x="216026" y="155194"/>
                  </a:lnTo>
                  <a:lnTo>
                    <a:pt x="218693" y="148462"/>
                  </a:lnTo>
                  <a:lnTo>
                    <a:pt x="220979" y="141859"/>
                  </a:lnTo>
                  <a:lnTo>
                    <a:pt x="223008" y="133752"/>
                  </a:lnTo>
                  <a:lnTo>
                    <a:pt x="223869" y="125491"/>
                  </a:lnTo>
                  <a:lnTo>
                    <a:pt x="224016" y="117159"/>
                  </a:lnTo>
                  <a:lnTo>
                    <a:pt x="223736" y="98738"/>
                  </a:lnTo>
                  <a:lnTo>
                    <a:pt x="221547" y="57590"/>
                  </a:lnTo>
                  <a:lnTo>
                    <a:pt x="207319" y="21080"/>
                  </a:lnTo>
                  <a:lnTo>
                    <a:pt x="186562" y="4699"/>
                  </a:lnTo>
                  <a:lnTo>
                    <a:pt x="170179" y="0"/>
                  </a:lnTo>
                  <a:close/>
                </a:path>
              </a:pathLst>
            </a:custGeom>
            <a:solidFill>
              <a:srgbClr val="58A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2906648"/>
              <a:ext cx="210566" cy="810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84061" y="2712719"/>
              <a:ext cx="299720" cy="394335"/>
            </a:xfrm>
            <a:custGeom>
              <a:avLst/>
              <a:gdLst/>
              <a:ahLst/>
              <a:cxnLst/>
              <a:rect l="l" t="t" r="r" b="b"/>
              <a:pathLst>
                <a:path w="299720" h="394335">
                  <a:moveTo>
                    <a:pt x="114046" y="0"/>
                  </a:moveTo>
                  <a:lnTo>
                    <a:pt x="82466" y="39455"/>
                  </a:lnTo>
                  <a:lnTo>
                    <a:pt x="75946" y="50291"/>
                  </a:lnTo>
                  <a:lnTo>
                    <a:pt x="76200" y="54737"/>
                  </a:lnTo>
                  <a:lnTo>
                    <a:pt x="79121" y="67817"/>
                  </a:lnTo>
                  <a:lnTo>
                    <a:pt x="80899" y="74421"/>
                  </a:lnTo>
                  <a:lnTo>
                    <a:pt x="78867" y="78104"/>
                  </a:lnTo>
                  <a:lnTo>
                    <a:pt x="39149" y="99790"/>
                  </a:lnTo>
                  <a:lnTo>
                    <a:pt x="8467" y="129268"/>
                  </a:lnTo>
                  <a:lnTo>
                    <a:pt x="3663" y="150443"/>
                  </a:lnTo>
                  <a:lnTo>
                    <a:pt x="3873" y="160083"/>
                  </a:lnTo>
                  <a:lnTo>
                    <a:pt x="6477" y="186562"/>
                  </a:lnTo>
                  <a:lnTo>
                    <a:pt x="1397" y="197484"/>
                  </a:lnTo>
                  <a:lnTo>
                    <a:pt x="1524" y="206247"/>
                  </a:lnTo>
                  <a:lnTo>
                    <a:pt x="762" y="228980"/>
                  </a:lnTo>
                  <a:lnTo>
                    <a:pt x="0" y="235965"/>
                  </a:lnTo>
                  <a:lnTo>
                    <a:pt x="307" y="254529"/>
                  </a:lnTo>
                  <a:lnTo>
                    <a:pt x="4746" y="271510"/>
                  </a:lnTo>
                  <a:lnTo>
                    <a:pt x="12590" y="286275"/>
                  </a:lnTo>
                  <a:lnTo>
                    <a:pt x="23114" y="298195"/>
                  </a:lnTo>
                  <a:lnTo>
                    <a:pt x="24003" y="303656"/>
                  </a:lnTo>
                  <a:lnTo>
                    <a:pt x="69611" y="330914"/>
                  </a:lnTo>
                  <a:lnTo>
                    <a:pt x="121158" y="356742"/>
                  </a:lnTo>
                  <a:lnTo>
                    <a:pt x="178228" y="375288"/>
                  </a:lnTo>
                  <a:lnTo>
                    <a:pt x="228441" y="387095"/>
                  </a:lnTo>
                  <a:lnTo>
                    <a:pt x="291338" y="393953"/>
                  </a:lnTo>
                  <a:lnTo>
                    <a:pt x="299339" y="393953"/>
                  </a:lnTo>
                  <a:lnTo>
                    <a:pt x="298577" y="271271"/>
                  </a:lnTo>
                  <a:lnTo>
                    <a:pt x="209931" y="269366"/>
                  </a:lnTo>
                  <a:lnTo>
                    <a:pt x="203200" y="269366"/>
                  </a:lnTo>
                  <a:lnTo>
                    <a:pt x="197612" y="271144"/>
                  </a:lnTo>
                  <a:lnTo>
                    <a:pt x="197612" y="262000"/>
                  </a:lnTo>
                  <a:lnTo>
                    <a:pt x="218821" y="193039"/>
                  </a:lnTo>
                  <a:lnTo>
                    <a:pt x="221742" y="193928"/>
                  </a:lnTo>
                  <a:lnTo>
                    <a:pt x="298196" y="194182"/>
                  </a:lnTo>
                  <a:lnTo>
                    <a:pt x="297434" y="89788"/>
                  </a:lnTo>
                  <a:lnTo>
                    <a:pt x="283749" y="89725"/>
                  </a:lnTo>
                  <a:lnTo>
                    <a:pt x="269113" y="89026"/>
                  </a:lnTo>
                  <a:lnTo>
                    <a:pt x="213993" y="87385"/>
                  </a:lnTo>
                  <a:lnTo>
                    <a:pt x="170360" y="80992"/>
                  </a:lnTo>
                  <a:lnTo>
                    <a:pt x="136842" y="55197"/>
                  </a:lnTo>
                  <a:lnTo>
                    <a:pt x="113919" y="9651"/>
                  </a:lnTo>
                  <a:lnTo>
                    <a:pt x="114046" y="0"/>
                  </a:lnTo>
                  <a:close/>
                </a:path>
              </a:pathLst>
            </a:custGeom>
            <a:solidFill>
              <a:srgbClr val="536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800" y="2906776"/>
              <a:ext cx="101346" cy="7772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692519" y="1252727"/>
              <a:ext cx="187325" cy="1557655"/>
            </a:xfrm>
            <a:custGeom>
              <a:avLst/>
              <a:gdLst/>
              <a:ahLst/>
              <a:cxnLst/>
              <a:rect l="l" t="t" r="r" b="b"/>
              <a:pathLst>
                <a:path w="187325" h="1557655">
                  <a:moveTo>
                    <a:pt x="170179" y="0"/>
                  </a:moveTo>
                  <a:lnTo>
                    <a:pt x="166625" y="2303"/>
                  </a:lnTo>
                  <a:lnTo>
                    <a:pt x="158702" y="4238"/>
                  </a:lnTo>
                  <a:lnTo>
                    <a:pt x="149945" y="6054"/>
                  </a:lnTo>
                  <a:lnTo>
                    <a:pt x="143890" y="8000"/>
                  </a:lnTo>
                  <a:lnTo>
                    <a:pt x="120257" y="39897"/>
                  </a:lnTo>
                  <a:lnTo>
                    <a:pt x="114792" y="101387"/>
                  </a:lnTo>
                  <a:lnTo>
                    <a:pt x="115141" y="119897"/>
                  </a:lnTo>
                  <a:lnTo>
                    <a:pt x="115538" y="128254"/>
                  </a:lnTo>
                  <a:lnTo>
                    <a:pt x="116649" y="136491"/>
                  </a:lnTo>
                  <a:lnTo>
                    <a:pt x="118999" y="144525"/>
                  </a:lnTo>
                  <a:lnTo>
                    <a:pt x="124332" y="157480"/>
                  </a:lnTo>
                  <a:lnTo>
                    <a:pt x="125349" y="164592"/>
                  </a:lnTo>
                  <a:lnTo>
                    <a:pt x="126370" y="174043"/>
                  </a:lnTo>
                  <a:lnTo>
                    <a:pt x="127509" y="193041"/>
                  </a:lnTo>
                  <a:lnTo>
                    <a:pt x="128142" y="207518"/>
                  </a:lnTo>
                  <a:lnTo>
                    <a:pt x="129158" y="213868"/>
                  </a:lnTo>
                  <a:lnTo>
                    <a:pt x="121787" y="223760"/>
                  </a:lnTo>
                  <a:lnTo>
                    <a:pt x="117490" y="230044"/>
                  </a:lnTo>
                  <a:lnTo>
                    <a:pt x="112932" y="236019"/>
                  </a:lnTo>
                  <a:lnTo>
                    <a:pt x="107696" y="241173"/>
                  </a:lnTo>
                  <a:lnTo>
                    <a:pt x="102488" y="245237"/>
                  </a:lnTo>
                  <a:lnTo>
                    <a:pt x="96900" y="247904"/>
                  </a:lnTo>
                  <a:lnTo>
                    <a:pt x="92201" y="253364"/>
                  </a:lnTo>
                  <a:lnTo>
                    <a:pt x="84921" y="260423"/>
                  </a:lnTo>
                  <a:lnTo>
                    <a:pt x="69216" y="272063"/>
                  </a:lnTo>
                  <a:lnTo>
                    <a:pt x="61722" y="278764"/>
                  </a:lnTo>
                  <a:lnTo>
                    <a:pt x="58800" y="281939"/>
                  </a:lnTo>
                  <a:lnTo>
                    <a:pt x="55752" y="286131"/>
                  </a:lnTo>
                  <a:lnTo>
                    <a:pt x="51815" y="287909"/>
                  </a:lnTo>
                  <a:lnTo>
                    <a:pt x="24383" y="321437"/>
                  </a:lnTo>
                  <a:lnTo>
                    <a:pt x="16684" y="365331"/>
                  </a:lnTo>
                  <a:lnTo>
                    <a:pt x="17301" y="372258"/>
                  </a:lnTo>
                  <a:lnTo>
                    <a:pt x="19811" y="380364"/>
                  </a:lnTo>
                  <a:lnTo>
                    <a:pt x="18160" y="397637"/>
                  </a:lnTo>
                  <a:lnTo>
                    <a:pt x="29789" y="445972"/>
                  </a:lnTo>
                  <a:lnTo>
                    <a:pt x="32633" y="477434"/>
                  </a:lnTo>
                  <a:lnTo>
                    <a:pt x="37542" y="511077"/>
                  </a:lnTo>
                  <a:lnTo>
                    <a:pt x="39115" y="528066"/>
                  </a:lnTo>
                  <a:lnTo>
                    <a:pt x="39370" y="533781"/>
                  </a:lnTo>
                  <a:lnTo>
                    <a:pt x="40131" y="540766"/>
                  </a:lnTo>
                  <a:lnTo>
                    <a:pt x="44957" y="551180"/>
                  </a:lnTo>
                  <a:lnTo>
                    <a:pt x="47498" y="563880"/>
                  </a:lnTo>
                  <a:lnTo>
                    <a:pt x="54217" y="582039"/>
                  </a:lnTo>
                  <a:lnTo>
                    <a:pt x="64198" y="599995"/>
                  </a:lnTo>
                  <a:lnTo>
                    <a:pt x="73322" y="613832"/>
                  </a:lnTo>
                  <a:lnTo>
                    <a:pt x="77470" y="619633"/>
                  </a:lnTo>
                  <a:lnTo>
                    <a:pt x="78628" y="624885"/>
                  </a:lnTo>
                  <a:lnTo>
                    <a:pt x="88471" y="639724"/>
                  </a:lnTo>
                  <a:lnTo>
                    <a:pt x="91058" y="647192"/>
                  </a:lnTo>
                  <a:lnTo>
                    <a:pt x="91185" y="652272"/>
                  </a:lnTo>
                  <a:lnTo>
                    <a:pt x="92201" y="656717"/>
                  </a:lnTo>
                  <a:lnTo>
                    <a:pt x="94360" y="660908"/>
                  </a:lnTo>
                  <a:lnTo>
                    <a:pt x="93472" y="667004"/>
                  </a:lnTo>
                  <a:lnTo>
                    <a:pt x="97662" y="672592"/>
                  </a:lnTo>
                  <a:lnTo>
                    <a:pt x="97535" y="676275"/>
                  </a:lnTo>
                  <a:lnTo>
                    <a:pt x="96392" y="679831"/>
                  </a:lnTo>
                  <a:lnTo>
                    <a:pt x="93464" y="703530"/>
                  </a:lnTo>
                  <a:lnTo>
                    <a:pt x="92075" y="711200"/>
                  </a:lnTo>
                  <a:lnTo>
                    <a:pt x="89177" y="729805"/>
                  </a:lnTo>
                  <a:lnTo>
                    <a:pt x="88138" y="748601"/>
                  </a:lnTo>
                  <a:lnTo>
                    <a:pt x="87860" y="767492"/>
                  </a:lnTo>
                  <a:lnTo>
                    <a:pt x="87249" y="786384"/>
                  </a:lnTo>
                  <a:lnTo>
                    <a:pt x="86427" y="802923"/>
                  </a:lnTo>
                  <a:lnTo>
                    <a:pt x="86105" y="850519"/>
                  </a:lnTo>
                  <a:lnTo>
                    <a:pt x="86659" y="870559"/>
                  </a:lnTo>
                  <a:lnTo>
                    <a:pt x="88534" y="892063"/>
                  </a:lnTo>
                  <a:lnTo>
                    <a:pt x="91481" y="915116"/>
                  </a:lnTo>
                  <a:lnTo>
                    <a:pt x="95250" y="939800"/>
                  </a:lnTo>
                  <a:lnTo>
                    <a:pt x="99592" y="983902"/>
                  </a:lnTo>
                  <a:lnTo>
                    <a:pt x="103959" y="1048902"/>
                  </a:lnTo>
                  <a:lnTo>
                    <a:pt x="108161" y="1118418"/>
                  </a:lnTo>
                  <a:lnTo>
                    <a:pt x="112009" y="1176072"/>
                  </a:lnTo>
                  <a:lnTo>
                    <a:pt x="117201" y="1220892"/>
                  </a:lnTo>
                  <a:lnTo>
                    <a:pt x="119729" y="1236075"/>
                  </a:lnTo>
                  <a:lnTo>
                    <a:pt x="122781" y="1251043"/>
                  </a:lnTo>
                  <a:lnTo>
                    <a:pt x="126237" y="1265809"/>
                  </a:lnTo>
                  <a:lnTo>
                    <a:pt x="128978" y="1279526"/>
                  </a:lnTo>
                  <a:lnTo>
                    <a:pt x="130825" y="1293256"/>
                  </a:lnTo>
                  <a:lnTo>
                    <a:pt x="133603" y="1320800"/>
                  </a:lnTo>
                  <a:lnTo>
                    <a:pt x="133977" y="1333769"/>
                  </a:lnTo>
                  <a:lnTo>
                    <a:pt x="132778" y="1346644"/>
                  </a:lnTo>
                  <a:lnTo>
                    <a:pt x="131103" y="1359519"/>
                  </a:lnTo>
                  <a:lnTo>
                    <a:pt x="130048" y="1372489"/>
                  </a:lnTo>
                  <a:lnTo>
                    <a:pt x="130048" y="1375537"/>
                  </a:lnTo>
                  <a:lnTo>
                    <a:pt x="128397" y="1376299"/>
                  </a:lnTo>
                  <a:lnTo>
                    <a:pt x="120650" y="1376680"/>
                  </a:lnTo>
                  <a:lnTo>
                    <a:pt x="115061" y="1378458"/>
                  </a:lnTo>
                  <a:lnTo>
                    <a:pt x="64323" y="1389457"/>
                  </a:lnTo>
                  <a:lnTo>
                    <a:pt x="26241" y="1407382"/>
                  </a:lnTo>
                  <a:lnTo>
                    <a:pt x="0" y="1438910"/>
                  </a:lnTo>
                  <a:lnTo>
                    <a:pt x="3175" y="1453642"/>
                  </a:lnTo>
                  <a:lnTo>
                    <a:pt x="3175" y="1469009"/>
                  </a:lnTo>
                  <a:lnTo>
                    <a:pt x="31642" y="1517979"/>
                  </a:lnTo>
                  <a:lnTo>
                    <a:pt x="64154" y="1539730"/>
                  </a:lnTo>
                  <a:lnTo>
                    <a:pt x="90170" y="1546225"/>
                  </a:lnTo>
                  <a:lnTo>
                    <a:pt x="96138" y="1548892"/>
                  </a:lnTo>
                  <a:lnTo>
                    <a:pt x="114702" y="1552348"/>
                  </a:lnTo>
                  <a:lnTo>
                    <a:pt x="128666" y="1554416"/>
                  </a:lnTo>
                  <a:lnTo>
                    <a:pt x="143511" y="1556198"/>
                  </a:lnTo>
                  <a:lnTo>
                    <a:pt x="158369" y="1557527"/>
                  </a:lnTo>
                  <a:lnTo>
                    <a:pt x="186816" y="1557020"/>
                  </a:lnTo>
                  <a:lnTo>
                    <a:pt x="177164" y="2032"/>
                  </a:lnTo>
                  <a:lnTo>
                    <a:pt x="17017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35" dirty="0"/>
              <a:t> </a:t>
            </a:r>
            <a:r>
              <a:rPr dirty="0"/>
              <a:t>vision</a:t>
            </a:r>
            <a:r>
              <a:rPr spc="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spc="-25" dirty="0"/>
              <a:t>the </a:t>
            </a:r>
            <a:r>
              <a:rPr dirty="0"/>
              <a:t>customer</a:t>
            </a:r>
            <a:r>
              <a:rPr spc="-70" dirty="0"/>
              <a:t> </a:t>
            </a:r>
            <a:r>
              <a:rPr spc="-10" dirty="0"/>
              <a:t>service </a:t>
            </a:r>
            <a:r>
              <a:rPr dirty="0"/>
              <a:t>including</a:t>
            </a:r>
            <a:r>
              <a:rPr spc="-70" dirty="0"/>
              <a:t> </a:t>
            </a:r>
            <a:r>
              <a:rPr spc="-10" dirty="0"/>
              <a:t>distribution </a:t>
            </a:r>
            <a:r>
              <a:rPr dirty="0"/>
              <a:t>leader</a:t>
            </a:r>
            <a:r>
              <a:rPr spc="-2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20" dirty="0"/>
              <a:t>post </a:t>
            </a:r>
            <a:r>
              <a:rPr dirty="0"/>
              <a:t>production</a:t>
            </a:r>
            <a:r>
              <a:rPr spc="-35" dirty="0"/>
              <a:t> </a:t>
            </a:r>
            <a:r>
              <a:rPr dirty="0"/>
              <a:t>by</a:t>
            </a:r>
            <a:r>
              <a:rPr spc="-80" dirty="0"/>
              <a:t> </a:t>
            </a:r>
            <a:r>
              <a:rPr spc="-10" dirty="0"/>
              <a:t>providing </a:t>
            </a:r>
            <a:r>
              <a:rPr dirty="0"/>
              <a:t>technical</a:t>
            </a:r>
            <a:r>
              <a:rPr spc="-60" dirty="0"/>
              <a:t> </a:t>
            </a:r>
            <a:r>
              <a:rPr dirty="0"/>
              <a:t>and</a:t>
            </a:r>
            <a:r>
              <a:rPr spc="-95" dirty="0"/>
              <a:t> </a:t>
            </a:r>
            <a:r>
              <a:rPr spc="-10" dirty="0"/>
              <a:t>creative </a:t>
            </a:r>
            <a:r>
              <a:rPr dirty="0"/>
              <a:t>solutions</a:t>
            </a:r>
            <a:r>
              <a:rPr spc="-25" dirty="0"/>
              <a:t> </a:t>
            </a:r>
            <a:r>
              <a:rPr dirty="0"/>
              <a:t>that</a:t>
            </a:r>
            <a:r>
              <a:rPr spc="-40" dirty="0"/>
              <a:t> </a:t>
            </a:r>
            <a:r>
              <a:rPr dirty="0"/>
              <a:t>fit</a:t>
            </a:r>
            <a:r>
              <a:rPr spc="-45" dirty="0"/>
              <a:t> </a:t>
            </a:r>
            <a:r>
              <a:rPr spc="-25" dirty="0"/>
              <a:t>our </a:t>
            </a:r>
            <a:r>
              <a:rPr dirty="0"/>
              <a:t>customer’s</a:t>
            </a:r>
            <a:r>
              <a:rPr spc="-125" dirty="0"/>
              <a:t> </a:t>
            </a:r>
            <a:r>
              <a:rPr spc="-10" dirty="0"/>
              <a:t>needs.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57976" y="3376117"/>
            <a:ext cx="2616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We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here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help </a:t>
            </a:r>
            <a:r>
              <a:rPr sz="1800" dirty="0">
                <a:latin typeface="Verdana"/>
                <a:cs typeface="Verdana"/>
              </a:rPr>
              <a:t>our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customers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create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memorable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57976" y="4199890"/>
            <a:ext cx="1785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effective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media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7976" y="4748910"/>
            <a:ext cx="2563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years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experience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 </a:t>
            </a:r>
            <a:r>
              <a:rPr sz="1800" dirty="0">
                <a:latin typeface="Verdana"/>
                <a:cs typeface="Verdana"/>
              </a:rPr>
              <a:t>film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making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industry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14138" y="4308424"/>
            <a:ext cx="965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the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best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60721" y="4474209"/>
            <a:ext cx="366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-26234" dirty="0">
                <a:latin typeface="Verdana"/>
                <a:cs typeface="Verdana"/>
              </a:rPr>
              <a:t>technicians</a:t>
            </a:r>
            <a:r>
              <a:rPr sz="2700" spc="60" baseline="-2623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content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through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15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589" y="5288356"/>
            <a:ext cx="4605655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80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latest</a:t>
            </a:r>
            <a:endParaRPr sz="1800">
              <a:latin typeface="Verdana"/>
              <a:cs typeface="Verdana"/>
            </a:endParaRPr>
          </a:p>
          <a:p>
            <a:pPr marL="333692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Verdana"/>
                <a:cs typeface="Verdana"/>
              </a:rPr>
              <a:t>technology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state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art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infrastructure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facilities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33" name="object 33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3048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23" y="4474464"/>
            <a:ext cx="2057400" cy="9357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5608320"/>
            <a:ext cx="1676400" cy="8686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739" y="3947790"/>
            <a:ext cx="7281545" cy="2569293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04607A"/>
                </a:solidFill>
                <a:latin typeface="Arial MT"/>
                <a:cs typeface="Arial MT"/>
              </a:rPr>
              <a:t>*(All</a:t>
            </a:r>
            <a:r>
              <a:rPr sz="1400" spc="-50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4607A"/>
                </a:solidFill>
                <a:latin typeface="Arial MT"/>
                <a:cs typeface="Arial MT"/>
              </a:rPr>
              <a:t>Rights</a:t>
            </a:r>
            <a:r>
              <a:rPr sz="1400" spc="-15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607A"/>
                </a:solidFill>
                <a:latin typeface="Arial MT"/>
                <a:cs typeface="Arial MT"/>
              </a:rPr>
              <a:t>Reserved)</a:t>
            </a:r>
            <a:endParaRPr sz="1400" dirty="0">
              <a:latin typeface="Arial MT"/>
              <a:cs typeface="Arial MT"/>
            </a:endParaRPr>
          </a:p>
          <a:p>
            <a:pPr marL="2255520">
              <a:lnSpc>
                <a:spcPct val="100000"/>
              </a:lnSpc>
              <a:spcBef>
                <a:spcPts val="470"/>
              </a:spcBef>
            </a:pPr>
            <a:r>
              <a:rPr sz="1800" b="1" u="sng" spc="-1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BGIL</a:t>
            </a:r>
            <a:r>
              <a:rPr sz="1800" b="1" u="sng" spc="-4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Films</a:t>
            </a:r>
            <a:r>
              <a:rPr sz="1800" b="1" u="sng" spc="-6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&amp;</a:t>
            </a:r>
            <a:r>
              <a:rPr sz="1800" b="1" u="sng" spc="-2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Technologies</a:t>
            </a:r>
            <a:r>
              <a:rPr sz="1800" b="1" u="sng" spc="-6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Ltd.</a:t>
            </a:r>
            <a:endParaRPr sz="1800" dirty="0">
              <a:latin typeface="Arial"/>
              <a:cs typeface="Arial"/>
            </a:endParaRPr>
          </a:p>
          <a:p>
            <a:pPr marL="2207895">
              <a:lnSpc>
                <a:spcPct val="100000"/>
              </a:lnSpc>
              <a:spcBef>
                <a:spcPts val="1695"/>
              </a:spcBef>
            </a:pPr>
            <a:r>
              <a:rPr sz="1400" b="1" dirty="0">
                <a:solidFill>
                  <a:srgbClr val="04607A"/>
                </a:solidFill>
                <a:latin typeface="Arial"/>
                <a:cs typeface="Arial"/>
              </a:rPr>
              <a:t>Corporate</a:t>
            </a:r>
            <a:r>
              <a:rPr sz="1400" b="1" spc="-7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607A"/>
                </a:solidFill>
                <a:latin typeface="Arial"/>
                <a:cs typeface="Arial"/>
              </a:rPr>
              <a:t>office:</a:t>
            </a:r>
            <a:endParaRPr sz="1400" dirty="0">
              <a:latin typeface="Arial"/>
              <a:cs typeface="Arial"/>
            </a:endParaRPr>
          </a:p>
          <a:p>
            <a:pPr marL="2207895">
              <a:lnSpc>
                <a:spcPct val="100000"/>
              </a:lnSpc>
            </a:pPr>
            <a:r>
              <a:rPr lang="en-US" sz="1400" spc="-10" dirty="0">
                <a:solidFill>
                  <a:srgbClr val="04607A"/>
                </a:solidFill>
                <a:latin typeface="Arial MT"/>
                <a:cs typeface="Arial MT"/>
              </a:rPr>
              <a:t>C-1</a:t>
            </a:r>
            <a:r>
              <a:rPr sz="1400" dirty="0">
                <a:solidFill>
                  <a:srgbClr val="04607A"/>
                </a:solidFill>
                <a:latin typeface="Arial MT"/>
                <a:cs typeface="Arial MT"/>
              </a:rPr>
              <a:t>3,</a:t>
            </a:r>
            <a:r>
              <a:rPr sz="1400" spc="-35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4607A"/>
                </a:solidFill>
                <a:latin typeface="Arial MT"/>
                <a:cs typeface="Arial MT"/>
              </a:rPr>
              <a:t>Sector</a:t>
            </a:r>
            <a:r>
              <a:rPr sz="1400" spc="-15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lang="en-US" sz="1400" spc="-15" dirty="0">
                <a:solidFill>
                  <a:srgbClr val="04607A"/>
                </a:solidFill>
                <a:latin typeface="Arial MT"/>
                <a:cs typeface="Arial MT"/>
              </a:rPr>
              <a:t>58</a:t>
            </a:r>
            <a:r>
              <a:rPr sz="1400" dirty="0">
                <a:solidFill>
                  <a:srgbClr val="04607A"/>
                </a:solidFill>
                <a:latin typeface="Arial MT"/>
                <a:cs typeface="Arial MT"/>
              </a:rPr>
              <a:t>,</a:t>
            </a:r>
            <a:r>
              <a:rPr sz="1400" spc="-50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4607A"/>
                </a:solidFill>
                <a:latin typeface="Arial MT"/>
                <a:cs typeface="Arial MT"/>
              </a:rPr>
              <a:t>NOIDA-</a:t>
            </a:r>
            <a:r>
              <a:rPr sz="1400" dirty="0">
                <a:solidFill>
                  <a:srgbClr val="04607A"/>
                </a:solidFill>
                <a:latin typeface="Arial MT"/>
                <a:cs typeface="Arial MT"/>
              </a:rPr>
              <a:t>201301</a:t>
            </a:r>
            <a:r>
              <a:rPr sz="1400" spc="55" dirty="0">
                <a:solidFill>
                  <a:srgbClr val="04607A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4607A"/>
                </a:solidFill>
                <a:latin typeface="Arial MT"/>
                <a:cs typeface="Arial MT"/>
              </a:rPr>
              <a:t>(U.P.)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400" dirty="0">
              <a:latin typeface="Arial MT"/>
              <a:cs typeface="Arial MT"/>
            </a:endParaRPr>
          </a:p>
          <a:p>
            <a:pPr marL="383286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000099"/>
                </a:solidFill>
                <a:latin typeface="Arial"/>
                <a:cs typeface="Arial"/>
                <a:hlinkClick r:id="rId6"/>
              </a:rPr>
              <a:t>www.bgilfilms.com</a:t>
            </a:r>
            <a:endParaRPr sz="1400" dirty="0">
              <a:latin typeface="Arial"/>
              <a:cs typeface="Arial"/>
            </a:endParaRPr>
          </a:p>
          <a:p>
            <a:pPr marL="2256790">
              <a:lnSpc>
                <a:spcPct val="100000"/>
              </a:lnSpc>
            </a:pPr>
            <a:r>
              <a:rPr sz="1400" b="1" dirty="0">
                <a:solidFill>
                  <a:srgbClr val="04607A"/>
                </a:solidFill>
                <a:latin typeface="Arial"/>
                <a:cs typeface="Arial"/>
              </a:rPr>
              <a:t>Regd</a:t>
            </a:r>
            <a:r>
              <a:rPr sz="1400" b="1" spc="-3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607A"/>
                </a:solidFill>
                <a:latin typeface="Arial"/>
                <a:cs typeface="Arial"/>
              </a:rPr>
              <a:t>Off:</a:t>
            </a:r>
            <a:r>
              <a:rPr lang="en-US" sz="1400" b="1" dirty="0">
                <a:solidFill>
                  <a:srgbClr val="04607A"/>
                </a:solidFill>
                <a:latin typeface="Arial"/>
                <a:cs typeface="Arial"/>
              </a:rPr>
              <a:t> ALTF building, 101, NH-19, CRRI, Ishwar Nagar,</a:t>
            </a:r>
          </a:p>
          <a:p>
            <a:pPr marL="2256790">
              <a:lnSpc>
                <a:spcPct val="100000"/>
              </a:lnSpc>
            </a:pPr>
            <a:r>
              <a:rPr lang="en-US" sz="1400" b="1" dirty="0">
                <a:solidFill>
                  <a:srgbClr val="04607A"/>
                </a:solidFill>
                <a:latin typeface="Arial"/>
                <a:cs typeface="Arial"/>
              </a:rPr>
              <a:t>Okhla, New Delhi-110044 </a:t>
            </a:r>
          </a:p>
          <a:p>
            <a:pPr marL="2256790">
              <a:lnSpc>
                <a:spcPct val="100000"/>
              </a:lnSpc>
            </a:pPr>
            <a:r>
              <a:rPr lang="en-US" sz="1400" b="1" dirty="0">
                <a:solidFill>
                  <a:srgbClr val="04607A"/>
                </a:solidFill>
                <a:latin typeface="Arial"/>
                <a:cs typeface="Arial"/>
              </a:rPr>
              <a:t>Ph.: +91-11-40765562,   Fax.: +91-11-41377519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9" name="object 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324" y="1360805"/>
            <a:ext cx="3886200" cy="953769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45"/>
              </a:spcBef>
            </a:pPr>
            <a:r>
              <a:rPr sz="1000" b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CURFEW</a:t>
            </a:r>
            <a:r>
              <a:rPr sz="1000" b="1" u="sng" spc="24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spc="-1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(2006)</a:t>
            </a:r>
            <a:endParaRPr sz="1000">
              <a:latin typeface="Arial"/>
              <a:cs typeface="Arial"/>
            </a:endParaRPr>
          </a:p>
          <a:p>
            <a:pPr marL="317500" indent="-227965">
              <a:lnSpc>
                <a:spcPct val="100000"/>
              </a:lnSpc>
              <a:spcBef>
                <a:spcPts val="240"/>
              </a:spcBef>
              <a:buFont typeface="Wingdings"/>
              <a:buChar char=""/>
              <a:tabLst>
                <a:tab pos="31750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Producer:-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BGIL</a:t>
            </a:r>
            <a:r>
              <a:rPr sz="1000" spc="-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000" spc="-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000" spc="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Technologies</a:t>
            </a:r>
            <a:r>
              <a:rPr sz="1000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Ltd..</a:t>
            </a:r>
            <a:endParaRPr sz="1000">
              <a:latin typeface="Arial MT"/>
              <a:cs typeface="Arial MT"/>
            </a:endParaRPr>
          </a:p>
          <a:p>
            <a:pPr marL="318135" indent="-228600">
              <a:lnSpc>
                <a:spcPct val="100000"/>
              </a:lnSpc>
              <a:spcBef>
                <a:spcPts val="240"/>
              </a:spcBef>
              <a:buFont typeface="Wingdings"/>
              <a:buChar char=""/>
              <a:tabLst>
                <a:tab pos="318135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Written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&amp;</a:t>
            </a:r>
            <a:r>
              <a:rPr sz="1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Directed</a:t>
            </a:r>
            <a:r>
              <a:rPr sz="1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By</a:t>
            </a:r>
            <a:r>
              <a:rPr sz="1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:-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B.B.</a:t>
            </a:r>
            <a:r>
              <a:rPr sz="1000" spc="-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Mukharjee.</a:t>
            </a:r>
            <a:endParaRPr sz="1000">
              <a:latin typeface="Arial MT"/>
              <a:cs typeface="Arial MT"/>
            </a:endParaRPr>
          </a:p>
          <a:p>
            <a:pPr marL="317500" marR="85725" indent="-227965">
              <a:lnSpc>
                <a:spcPct val="100000"/>
              </a:lnSpc>
              <a:spcBef>
                <a:spcPts val="245"/>
              </a:spcBef>
              <a:buFont typeface="Wingdings"/>
              <a:buChar char=""/>
              <a:tabLst>
                <a:tab pos="31877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Starring</a:t>
            </a:r>
            <a:r>
              <a:rPr sz="1000" b="1" spc="4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:-</a:t>
            </a:r>
            <a:r>
              <a:rPr sz="1000" b="1" spc="4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Rahul</a:t>
            </a:r>
            <a:r>
              <a:rPr sz="1000" spc="459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Bhatt,</a:t>
            </a:r>
            <a:r>
              <a:rPr sz="1000" spc="43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Kavitaa,</a:t>
            </a:r>
            <a:r>
              <a:rPr sz="1000" spc="43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Tina</a:t>
            </a:r>
            <a:r>
              <a:rPr sz="1000" spc="4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Mazumdar,</a:t>
            </a:r>
            <a:r>
              <a:rPr sz="1000" spc="4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Juhi 	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Jawaid,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Amitabh</a:t>
            </a:r>
            <a:r>
              <a:rPr sz="1000" spc="-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Ghosh,</a:t>
            </a:r>
            <a:r>
              <a:rPr sz="10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Padam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Singh</a:t>
            </a:r>
            <a:r>
              <a:rPr sz="1000" spc="-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1000" spc="-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Sanjeev</a:t>
            </a:r>
            <a:r>
              <a:rPr sz="1000" spc="-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Tyagi</a:t>
            </a:r>
            <a:r>
              <a:rPr sz="1000" spc="-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000099"/>
                </a:solidFill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252727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2438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356" rIns="0" bIns="0" rtlCol="0">
            <a:spAutoFit/>
          </a:bodyPr>
          <a:lstStyle/>
          <a:p>
            <a:pPr marL="382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An</a:t>
            </a:r>
            <a:r>
              <a:rPr sz="2800" b="1" spc="-10" dirty="0">
                <a:solidFill>
                  <a:srgbClr val="04607A"/>
                </a:solidFill>
                <a:latin typeface="Constantia"/>
                <a:cs typeface="Constantia"/>
              </a:rPr>
              <a:t> Introduction-</a:t>
            </a:r>
            <a:r>
              <a:rPr sz="2000" b="1" spc="-20" dirty="0">
                <a:solidFill>
                  <a:srgbClr val="04607A"/>
                </a:solidFill>
                <a:latin typeface="Constantia"/>
                <a:cs typeface="Constantia"/>
              </a:rPr>
              <a:t>Films</a:t>
            </a:r>
            <a:r>
              <a:rPr sz="2000" b="1" spc="-6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onstantia"/>
                <a:cs typeface="Constantia"/>
              </a:rPr>
              <a:t>Productions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05384"/>
            <a:ext cx="1722120" cy="783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6324" y="2418588"/>
            <a:ext cx="3886200" cy="114046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30"/>
              </a:spcBef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With</a:t>
            </a:r>
            <a:r>
              <a:rPr sz="10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Luv</a:t>
            </a:r>
            <a:r>
              <a:rPr sz="1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Tumhaara….(</a:t>
            </a:r>
            <a:r>
              <a:rPr sz="1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2007</a:t>
            </a:r>
            <a:r>
              <a:rPr sz="1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r>
              <a:rPr sz="1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Thru</a:t>
            </a:r>
            <a:r>
              <a:rPr sz="1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0099"/>
                </a:solidFill>
                <a:latin typeface="Arial"/>
                <a:cs typeface="Arial"/>
              </a:rPr>
              <a:t>PVR</a:t>
            </a:r>
            <a:endParaRPr sz="1000">
              <a:latin typeface="Arial"/>
              <a:cs typeface="Arial"/>
            </a:endParaRPr>
          </a:p>
          <a:p>
            <a:pPr marL="317500" indent="-227965">
              <a:lnSpc>
                <a:spcPct val="100000"/>
              </a:lnSpc>
              <a:spcBef>
                <a:spcPts val="240"/>
              </a:spcBef>
              <a:buClr>
                <a:srgbClr val="04607A"/>
              </a:buClr>
              <a:buFont typeface="Wingdings"/>
              <a:buChar char=""/>
              <a:tabLst>
                <a:tab pos="31750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Producer:-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BGIL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000" spc="-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000" spc="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Technologies</a:t>
            </a:r>
            <a:r>
              <a:rPr sz="1000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Ltd.</a:t>
            </a:r>
            <a:endParaRPr sz="1000">
              <a:latin typeface="Arial MT"/>
              <a:cs typeface="Arial MT"/>
            </a:endParaRPr>
          </a:p>
          <a:p>
            <a:pPr marL="317500" indent="-227965">
              <a:lnSpc>
                <a:spcPct val="100000"/>
              </a:lnSpc>
              <a:spcBef>
                <a:spcPts val="245"/>
              </a:spcBef>
              <a:buClr>
                <a:srgbClr val="04607A"/>
              </a:buClr>
              <a:buFont typeface="Wingdings"/>
              <a:buChar char=""/>
              <a:tabLst>
                <a:tab pos="31750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Written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&amp;</a:t>
            </a:r>
            <a:r>
              <a:rPr sz="1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Directed</a:t>
            </a:r>
            <a:r>
              <a:rPr sz="1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by:-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Kamal</a:t>
            </a:r>
            <a:r>
              <a:rPr sz="1000" spc="-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D.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Nathani.</a:t>
            </a:r>
            <a:endParaRPr sz="1000">
              <a:latin typeface="Arial MT"/>
              <a:cs typeface="Arial MT"/>
            </a:endParaRPr>
          </a:p>
          <a:p>
            <a:pPr marL="317500" marR="421640" indent="-227965">
              <a:lnSpc>
                <a:spcPct val="100000"/>
              </a:lnSpc>
              <a:spcBef>
                <a:spcPts val="240"/>
              </a:spcBef>
              <a:buClr>
                <a:srgbClr val="04607A"/>
              </a:buClr>
              <a:buFont typeface="Wingdings"/>
              <a:buChar char=""/>
              <a:tabLst>
                <a:tab pos="31877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Cast</a:t>
            </a:r>
            <a:r>
              <a:rPr sz="1000" i="1" dirty="0">
                <a:solidFill>
                  <a:srgbClr val="000099"/>
                </a:solidFill>
                <a:latin typeface="Arial"/>
                <a:cs typeface="Arial"/>
              </a:rPr>
              <a:t>:-</a:t>
            </a:r>
            <a:r>
              <a:rPr sz="1000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Parvin</a:t>
            </a:r>
            <a:r>
              <a:rPr sz="1000" spc="-9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Dabas</a:t>
            </a:r>
            <a:r>
              <a:rPr sz="1000" dirty="0">
                <a:latin typeface="Arial MT"/>
                <a:cs typeface="Arial MT"/>
              </a:rPr>
              <a:t>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Preeti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Jhingiani,</a:t>
            </a:r>
            <a:r>
              <a:rPr sz="1000" spc="-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Anupama</a:t>
            </a:r>
            <a:r>
              <a:rPr sz="1000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Verma, 	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Nakul</a:t>
            </a:r>
            <a:r>
              <a:rPr sz="1000" spc="-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Vaid,</a:t>
            </a:r>
            <a:r>
              <a:rPr sz="1000" spc="-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Pankaj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Berry.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Sharad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Saxena</a:t>
            </a:r>
            <a:endParaRPr sz="1000">
              <a:latin typeface="Arial MT"/>
              <a:cs typeface="Arial MT"/>
            </a:endParaRPr>
          </a:p>
          <a:p>
            <a:pPr marL="318135" indent="-228600">
              <a:lnSpc>
                <a:spcPct val="100000"/>
              </a:lnSpc>
              <a:spcBef>
                <a:spcPts val="240"/>
              </a:spcBef>
              <a:buClr>
                <a:srgbClr val="04607A"/>
              </a:buClr>
              <a:buFont typeface="Wingdings"/>
              <a:buChar char=""/>
              <a:tabLst>
                <a:tab pos="318135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Genres</a:t>
            </a:r>
            <a:r>
              <a:rPr sz="1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:- Drama,</a:t>
            </a:r>
            <a:r>
              <a:rPr sz="1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Romance</a:t>
            </a:r>
            <a:r>
              <a:rPr sz="1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Film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324" y="3659123"/>
            <a:ext cx="3886200" cy="129286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45"/>
              </a:spcBef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Zabardast</a:t>
            </a:r>
            <a:r>
              <a:rPr sz="1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(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2008 </a:t>
            </a:r>
            <a:r>
              <a:rPr sz="1000" b="1" spc="-50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317500" marR="309880" indent="-227965">
              <a:lnSpc>
                <a:spcPct val="100000"/>
              </a:lnSpc>
              <a:spcBef>
                <a:spcPts val="240"/>
              </a:spcBef>
              <a:buClr>
                <a:srgbClr val="04607A"/>
              </a:buClr>
              <a:buFont typeface="Wingdings"/>
              <a:buChar char=""/>
              <a:tabLst>
                <a:tab pos="31877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Producer:-</a:t>
            </a:r>
            <a:r>
              <a:rPr sz="1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BGIL</a:t>
            </a:r>
            <a:r>
              <a:rPr sz="10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000" spc="-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000" spc="-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Technologies</a:t>
            </a:r>
            <a:r>
              <a:rPr sz="1000" spc="-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Ltd.</a:t>
            </a:r>
            <a:r>
              <a:rPr sz="10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000" spc="-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Ram</a:t>
            </a:r>
            <a:r>
              <a:rPr sz="1000" spc="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Gopal 	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Verma</a:t>
            </a:r>
            <a:r>
              <a:rPr sz="1000" spc="-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(RGV)</a:t>
            </a:r>
            <a:endParaRPr sz="1000">
              <a:latin typeface="Arial MT"/>
              <a:cs typeface="Arial MT"/>
            </a:endParaRPr>
          </a:p>
          <a:p>
            <a:pPr marL="317500" indent="-227965">
              <a:lnSpc>
                <a:spcPct val="100000"/>
              </a:lnSpc>
              <a:spcBef>
                <a:spcPts val="244"/>
              </a:spcBef>
              <a:buClr>
                <a:srgbClr val="04607A"/>
              </a:buClr>
              <a:buFont typeface="Wingdings"/>
              <a:buChar char=""/>
              <a:tabLst>
                <a:tab pos="31750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Written</a:t>
            </a:r>
            <a:r>
              <a:rPr sz="1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&amp;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Directed</a:t>
            </a:r>
            <a:r>
              <a:rPr sz="1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by:-</a:t>
            </a:r>
            <a:r>
              <a:rPr sz="1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Prawal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 Raman</a:t>
            </a:r>
            <a:endParaRPr sz="1000">
              <a:latin typeface="Arial MT"/>
              <a:cs typeface="Arial MT"/>
            </a:endParaRPr>
          </a:p>
          <a:p>
            <a:pPr marL="317500" marR="492125" indent="-227965">
              <a:lnSpc>
                <a:spcPct val="100000"/>
              </a:lnSpc>
              <a:spcBef>
                <a:spcPts val="235"/>
              </a:spcBef>
              <a:buClr>
                <a:srgbClr val="04607A"/>
              </a:buClr>
              <a:buFont typeface="Wingdings"/>
              <a:buChar char=""/>
              <a:tabLst>
                <a:tab pos="31877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Cast:-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Karan</a:t>
            </a:r>
            <a:r>
              <a:rPr sz="10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Nath,</a:t>
            </a:r>
            <a:r>
              <a:rPr sz="1000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Nisha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Kothari,</a:t>
            </a:r>
            <a:r>
              <a:rPr sz="1000" spc="-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Maushmi</a:t>
            </a:r>
            <a:r>
              <a:rPr sz="10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Chatarjee, 	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Sharad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Saxena,</a:t>
            </a:r>
            <a:r>
              <a:rPr sz="1000" spc="-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Rajpal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Yadav</a:t>
            </a:r>
            <a:r>
              <a:rPr sz="10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 marL="318135" indent="-228600">
              <a:lnSpc>
                <a:spcPct val="100000"/>
              </a:lnSpc>
              <a:spcBef>
                <a:spcPts val="244"/>
              </a:spcBef>
              <a:buClr>
                <a:srgbClr val="04607A"/>
              </a:buClr>
              <a:buFont typeface="Wingdings"/>
              <a:buChar char=""/>
              <a:tabLst>
                <a:tab pos="318135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Genres</a:t>
            </a:r>
            <a:r>
              <a:rPr sz="1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:-</a:t>
            </a:r>
            <a:r>
              <a:rPr sz="1000" b="1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Romance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(Love</a:t>
            </a:r>
            <a:r>
              <a:rPr sz="1000" spc="-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Story)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4923" y="2406395"/>
            <a:ext cx="4572000" cy="126238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5"/>
              </a:spcBef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Yeh</a:t>
            </a:r>
            <a:r>
              <a:rPr sz="1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Sunday</a:t>
            </a:r>
            <a:r>
              <a:rPr sz="1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Kyun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Aata</a:t>
            </a:r>
            <a:r>
              <a:rPr sz="1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Hai”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0099"/>
                </a:solidFill>
                <a:latin typeface="Arial"/>
                <a:cs typeface="Arial"/>
              </a:rPr>
              <a:t>(2011)</a:t>
            </a:r>
            <a:endParaRPr sz="1000">
              <a:latin typeface="Arial"/>
              <a:cs typeface="Arial"/>
            </a:endParaRPr>
          </a:p>
          <a:p>
            <a:pPr marL="319405" marR="365760" indent="-228600">
              <a:lnSpc>
                <a:spcPct val="100000"/>
              </a:lnSpc>
              <a:spcBef>
                <a:spcPts val="240"/>
              </a:spcBef>
              <a:buClr>
                <a:srgbClr val="04607A"/>
              </a:buClr>
              <a:buFont typeface="Wingdings"/>
              <a:buChar char=""/>
              <a:tabLst>
                <a:tab pos="319405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Producer:-</a:t>
            </a:r>
            <a:r>
              <a:rPr sz="1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(Rakesh</a:t>
            </a:r>
            <a:r>
              <a:rPr sz="1000" spc="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Bhhatia)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BGIL</a:t>
            </a:r>
            <a:r>
              <a:rPr sz="1000" spc="-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000" spc="-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Technologies</a:t>
            </a:r>
            <a:r>
              <a:rPr sz="1000" spc="-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Ltd.</a:t>
            </a:r>
            <a:r>
              <a:rPr sz="1000" spc="-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Kumar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Sanu</a:t>
            </a:r>
            <a:r>
              <a:rPr sz="1000" spc="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Communications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Pvt</a:t>
            </a:r>
            <a:r>
              <a:rPr sz="10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Ltd.</a:t>
            </a:r>
            <a:endParaRPr sz="1000">
              <a:latin typeface="Arial MT"/>
              <a:cs typeface="Arial MT"/>
            </a:endParaRPr>
          </a:p>
          <a:p>
            <a:pPr marL="318770" indent="-227965">
              <a:lnSpc>
                <a:spcPct val="100000"/>
              </a:lnSpc>
              <a:spcBef>
                <a:spcPts val="240"/>
              </a:spcBef>
              <a:buClr>
                <a:srgbClr val="04607A"/>
              </a:buClr>
              <a:buFont typeface="Wingdings"/>
              <a:buChar char=""/>
              <a:tabLst>
                <a:tab pos="31877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Presentor:-</a:t>
            </a:r>
            <a:r>
              <a:rPr sz="1000" b="1" spc="25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ACR</a:t>
            </a:r>
            <a:r>
              <a:rPr sz="1000" spc="-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000" spc="-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Ltd.</a:t>
            </a:r>
            <a:r>
              <a:rPr sz="1000" spc="-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(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U.K.)</a:t>
            </a:r>
            <a:endParaRPr sz="1000">
              <a:latin typeface="Arial MT"/>
              <a:cs typeface="Arial MT"/>
            </a:endParaRPr>
          </a:p>
          <a:p>
            <a:pPr marL="318770" indent="-227965">
              <a:lnSpc>
                <a:spcPct val="100000"/>
              </a:lnSpc>
              <a:spcBef>
                <a:spcPts val="240"/>
              </a:spcBef>
              <a:buClr>
                <a:srgbClr val="04607A"/>
              </a:buClr>
              <a:buFont typeface="Wingdings"/>
              <a:buChar char=""/>
              <a:tabLst>
                <a:tab pos="31877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Writer</a:t>
            </a:r>
            <a:r>
              <a:rPr sz="1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&amp;</a:t>
            </a:r>
            <a:r>
              <a:rPr sz="1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Director:-</a:t>
            </a:r>
            <a:r>
              <a:rPr sz="1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Kunwar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Rabinder</a:t>
            </a:r>
            <a:r>
              <a:rPr sz="10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Parashar</a:t>
            </a:r>
            <a:endParaRPr sz="1000">
              <a:latin typeface="Arial MT"/>
              <a:cs typeface="Arial MT"/>
            </a:endParaRPr>
          </a:p>
          <a:p>
            <a:pPr marL="319405" marR="426720">
              <a:lnSpc>
                <a:spcPct val="100000"/>
              </a:lnSpc>
            </a:pP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Cast:4</a:t>
            </a:r>
            <a:r>
              <a:rPr sz="10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Real Shoe</a:t>
            </a:r>
            <a:r>
              <a:rPr sz="10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Polish</a:t>
            </a:r>
            <a:r>
              <a:rPr sz="1000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Boys,</a:t>
            </a:r>
            <a:r>
              <a:rPr sz="1000" spc="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Mithun</a:t>
            </a:r>
            <a:r>
              <a:rPr sz="1000" spc="-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Chakrabarthy,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Yaspal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Yadav,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Kashmira</a:t>
            </a:r>
            <a:r>
              <a:rPr sz="1000" spc="-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Shah,</a:t>
            </a:r>
            <a:r>
              <a:rPr sz="1000" spc="-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Vijay</a:t>
            </a:r>
            <a:r>
              <a:rPr sz="1000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Raaj</a:t>
            </a:r>
            <a:r>
              <a:rPr sz="1000" spc="-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000099"/>
                </a:solidFill>
                <a:latin typeface="Arial MT"/>
                <a:cs typeface="Arial MT"/>
              </a:rPr>
              <a:t>etc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2191" y="5053531"/>
            <a:ext cx="9168765" cy="1816735"/>
            <a:chOff x="-12191" y="5053531"/>
            <a:chExt cx="9168765" cy="18167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8" y="5117654"/>
              <a:ext cx="7197598" cy="17403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" y="5105399"/>
              <a:ext cx="6812280" cy="1524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1688" y="5093207"/>
              <a:ext cx="6837045" cy="1548765"/>
            </a:xfrm>
            <a:custGeom>
              <a:avLst/>
              <a:gdLst/>
              <a:ahLst/>
              <a:cxnLst/>
              <a:rect l="l" t="t" r="r" b="b"/>
              <a:pathLst>
                <a:path w="6837045" h="1548765">
                  <a:moveTo>
                    <a:pt x="0" y="1548384"/>
                  </a:moveTo>
                  <a:lnTo>
                    <a:pt x="6836663" y="1548384"/>
                  </a:lnTo>
                  <a:lnTo>
                    <a:pt x="6836663" y="0"/>
                  </a:lnTo>
                  <a:lnTo>
                    <a:pt x="0" y="0"/>
                  </a:lnTo>
                  <a:lnTo>
                    <a:pt x="0" y="1548384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3072" y="5105399"/>
              <a:ext cx="1219200" cy="15209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6536" y="5053531"/>
              <a:ext cx="1497965" cy="17814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8351" y="5105399"/>
              <a:ext cx="1252727" cy="15179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76160" y="5093207"/>
              <a:ext cx="1277620" cy="1542415"/>
            </a:xfrm>
            <a:custGeom>
              <a:avLst/>
              <a:gdLst/>
              <a:ahLst/>
              <a:cxnLst/>
              <a:rect l="l" t="t" r="r" b="b"/>
              <a:pathLst>
                <a:path w="1277620" h="1542415">
                  <a:moveTo>
                    <a:pt x="0" y="1542288"/>
                  </a:moveTo>
                  <a:lnTo>
                    <a:pt x="1277111" y="1542288"/>
                  </a:lnTo>
                  <a:lnTo>
                    <a:pt x="1277111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44923" y="3963923"/>
            <a:ext cx="4572000" cy="954405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45"/>
              </a:spcBef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Saint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who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Thought</a:t>
            </a:r>
            <a:r>
              <a:rPr sz="10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otherwise</a:t>
            </a:r>
            <a:r>
              <a:rPr sz="1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( 2013</a:t>
            </a:r>
            <a:r>
              <a:rPr sz="1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318770" indent="-227965">
              <a:lnSpc>
                <a:spcPct val="100000"/>
              </a:lnSpc>
              <a:spcBef>
                <a:spcPts val="240"/>
              </a:spcBef>
              <a:buClr>
                <a:srgbClr val="04607A"/>
              </a:buClr>
              <a:buFont typeface="Wingdings"/>
              <a:buChar char=""/>
              <a:tabLst>
                <a:tab pos="31877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Producer:-</a:t>
            </a:r>
            <a:r>
              <a:rPr sz="1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BGIL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000" spc="-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000" spc="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Technologies</a:t>
            </a:r>
            <a:r>
              <a:rPr sz="1000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Ltd..</a:t>
            </a:r>
            <a:endParaRPr sz="1000">
              <a:latin typeface="Arial MT"/>
              <a:cs typeface="Arial MT"/>
            </a:endParaRPr>
          </a:p>
          <a:p>
            <a:pPr marL="319405" marR="146050" indent="-228600">
              <a:lnSpc>
                <a:spcPct val="100000"/>
              </a:lnSpc>
              <a:spcBef>
                <a:spcPts val="244"/>
              </a:spcBef>
              <a:buClr>
                <a:srgbClr val="04607A"/>
              </a:buClr>
              <a:buFont typeface="Wingdings"/>
              <a:buChar char=""/>
              <a:tabLst>
                <a:tab pos="319405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Written</a:t>
            </a:r>
            <a:r>
              <a:rPr sz="1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&amp; Directed</a:t>
            </a:r>
            <a:r>
              <a:rPr sz="1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by:-</a:t>
            </a:r>
            <a:r>
              <a:rPr sz="10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Amol</a:t>
            </a:r>
            <a:r>
              <a:rPr sz="1000" spc="-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Shetge.</a:t>
            </a:r>
            <a:r>
              <a:rPr sz="1000" b="1" spc="-10" dirty="0">
                <a:solidFill>
                  <a:srgbClr val="000099"/>
                </a:solidFill>
                <a:latin typeface="Arial"/>
                <a:cs typeface="Arial"/>
              </a:rPr>
              <a:t>Cast:-</a:t>
            </a:r>
            <a:r>
              <a:rPr sz="1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Mahesh</a:t>
            </a:r>
            <a:r>
              <a:rPr sz="10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Manjrekar,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Shayali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Bhagat,</a:t>
            </a:r>
            <a:r>
              <a:rPr sz="10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Kamal</a:t>
            </a:r>
            <a:r>
              <a:rPr sz="1000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Siddhu</a:t>
            </a:r>
            <a:r>
              <a:rPr sz="1000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Shandhya</a:t>
            </a:r>
            <a:r>
              <a:rPr sz="1000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Mridul,</a:t>
            </a:r>
            <a:r>
              <a:rPr sz="1000" spc="-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Tripta</a:t>
            </a:r>
            <a:r>
              <a:rPr sz="1000" spc="-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Parashar 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etc.</a:t>
            </a:r>
            <a:endParaRPr sz="1000">
              <a:latin typeface="Arial MT"/>
              <a:cs typeface="Arial MT"/>
            </a:endParaRPr>
          </a:p>
          <a:p>
            <a:pPr marL="318770" indent="-227965">
              <a:lnSpc>
                <a:spcPct val="100000"/>
              </a:lnSpc>
              <a:spcBef>
                <a:spcPts val="235"/>
              </a:spcBef>
              <a:buClr>
                <a:srgbClr val="04607A"/>
              </a:buClr>
              <a:buFont typeface="Wingdings"/>
              <a:buChar char=""/>
              <a:tabLst>
                <a:tab pos="318770" algn="l"/>
              </a:tabLst>
            </a:pP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Language:-</a:t>
            </a:r>
            <a:r>
              <a:rPr sz="1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0099"/>
                </a:solidFill>
                <a:latin typeface="Arial MT"/>
                <a:cs typeface="Arial MT"/>
              </a:rPr>
              <a:t>English.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44923" y="1373124"/>
            <a:ext cx="4572000" cy="73787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1000" b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Bridge</a:t>
            </a:r>
            <a:r>
              <a:rPr sz="1000" b="1" u="sng" spc="-3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to</a:t>
            </a:r>
            <a:r>
              <a:rPr sz="1000" b="1" u="sng" spc="1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Terabithia</a:t>
            </a:r>
            <a:r>
              <a:rPr sz="1000" b="1" u="sng" spc="-7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(2008)</a:t>
            </a:r>
            <a:r>
              <a:rPr sz="1000" b="1" u="sng" spc="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alongwith</a:t>
            </a:r>
            <a:r>
              <a:rPr sz="1000" b="1" u="sng" spc="-6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ZEE</a:t>
            </a:r>
            <a:r>
              <a:rPr sz="1000" b="1" u="sng" spc="-2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spc="-10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Cinema</a:t>
            </a:r>
            <a:endParaRPr sz="1000">
              <a:latin typeface="Arial"/>
              <a:cs typeface="Arial"/>
            </a:endParaRPr>
          </a:p>
          <a:p>
            <a:pPr marL="319405" marR="75565" indent="-228600" algn="just">
              <a:lnSpc>
                <a:spcPct val="100000"/>
              </a:lnSpc>
              <a:spcBef>
                <a:spcPts val="244"/>
              </a:spcBef>
              <a:buFont typeface="Wingdings"/>
              <a:buChar char=""/>
              <a:tabLst>
                <a:tab pos="319405" algn="l"/>
              </a:tabLst>
            </a:pP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First</a:t>
            </a:r>
            <a:r>
              <a:rPr sz="1000" spc="2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International</a:t>
            </a:r>
            <a:r>
              <a:rPr sz="1000" spc="2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movie</a:t>
            </a:r>
            <a:r>
              <a:rPr sz="1000" spc="2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has</a:t>
            </a:r>
            <a:r>
              <a:rPr sz="1000" spc="2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already</a:t>
            </a:r>
            <a:r>
              <a:rPr sz="1000" spc="2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been</a:t>
            </a:r>
            <a:r>
              <a:rPr sz="1000" spc="2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released</a:t>
            </a:r>
            <a:r>
              <a:rPr sz="1000" spc="2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1000" spc="20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distributed</a:t>
            </a:r>
            <a:r>
              <a:rPr sz="1000" spc="2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000099"/>
                </a:solidFill>
                <a:latin typeface="Arial MT"/>
                <a:cs typeface="Arial MT"/>
              </a:rPr>
              <a:t>in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Delhi,</a:t>
            </a:r>
            <a:r>
              <a:rPr sz="1000" spc="19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UP</a:t>
            </a:r>
            <a:r>
              <a:rPr sz="1000" spc="1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&amp;</a:t>
            </a:r>
            <a:r>
              <a:rPr sz="1000" spc="1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Punjab</a:t>
            </a:r>
            <a:r>
              <a:rPr sz="1000" spc="1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circuits</a:t>
            </a:r>
            <a:r>
              <a:rPr sz="1000" spc="1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by</a:t>
            </a:r>
            <a:r>
              <a:rPr sz="1000" spc="1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sz="1000" spc="1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‘BGIL</a:t>
            </a:r>
            <a:r>
              <a:rPr sz="1000" spc="1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FILMS’</a:t>
            </a:r>
            <a:r>
              <a:rPr sz="1000" spc="1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known</a:t>
            </a:r>
            <a:r>
              <a:rPr sz="1000" spc="1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0099"/>
                </a:solidFill>
                <a:latin typeface="Arial MT"/>
                <a:cs typeface="Arial MT"/>
              </a:rPr>
              <a:t>as</a:t>
            </a:r>
            <a:r>
              <a:rPr sz="1000" spc="16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‘Bridge</a:t>
            </a:r>
            <a:r>
              <a:rPr sz="1000" b="1" spc="1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000099"/>
                </a:solidFill>
                <a:latin typeface="Arial"/>
                <a:cs typeface="Arial"/>
              </a:rPr>
              <a:t>to </a:t>
            </a:r>
            <a:r>
              <a:rPr sz="1000" b="1" spc="10" dirty="0">
                <a:solidFill>
                  <a:srgbClr val="000099"/>
                </a:solidFill>
                <a:latin typeface="Arial"/>
                <a:cs typeface="Arial"/>
              </a:rPr>
              <a:t>Terabithia’</a:t>
            </a:r>
            <a:r>
              <a:rPr sz="1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sz="10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000" spc="-5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spc="10" dirty="0">
                <a:solidFill>
                  <a:srgbClr val="000099"/>
                </a:solidFill>
                <a:latin typeface="Arial MT"/>
                <a:cs typeface="Arial MT"/>
              </a:rPr>
              <a:t>by</a:t>
            </a:r>
            <a:r>
              <a:rPr sz="1000" spc="-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Walt</a:t>
            </a:r>
            <a:r>
              <a:rPr sz="1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Disney</a:t>
            </a:r>
            <a:r>
              <a:rPr sz="1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Pictures</a:t>
            </a:r>
            <a:r>
              <a:rPr sz="1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1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0099"/>
                </a:solidFill>
                <a:latin typeface="Arial"/>
                <a:cs typeface="Arial"/>
              </a:rPr>
              <a:t>Walden</a:t>
            </a:r>
            <a:r>
              <a:rPr sz="1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0099"/>
                </a:solidFill>
                <a:latin typeface="Arial"/>
                <a:cs typeface="Arial"/>
              </a:rPr>
              <a:t>Media.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252727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2438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356" rIns="0" bIns="0" rtlCol="0">
            <a:spAutoFit/>
          </a:bodyPr>
          <a:lstStyle/>
          <a:p>
            <a:pPr marL="3621404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An</a:t>
            </a:r>
            <a:r>
              <a:rPr sz="2800" b="1" spc="-5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Constantia"/>
                <a:cs typeface="Constantia"/>
              </a:rPr>
              <a:t>Introduction</a:t>
            </a:r>
            <a:r>
              <a:rPr sz="2800" b="1" spc="-13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-</a:t>
            </a:r>
            <a:r>
              <a:rPr sz="2800" b="1" spc="-2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Films</a:t>
            </a:r>
            <a:r>
              <a:rPr sz="2000" b="1" spc="-2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onstantia"/>
                <a:cs typeface="Constantia"/>
              </a:rPr>
              <a:t>Distribution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05384"/>
            <a:ext cx="1722120" cy="7833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76" y="1408175"/>
            <a:ext cx="2100072" cy="1219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976" y="2770632"/>
            <a:ext cx="2100072" cy="1219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3160" y="1408175"/>
            <a:ext cx="2100072" cy="1219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7344" y="1408175"/>
            <a:ext cx="2100072" cy="1219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91528" y="2770632"/>
            <a:ext cx="2100072" cy="1219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91528" y="1408175"/>
            <a:ext cx="2100072" cy="1219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57344" y="2770632"/>
            <a:ext cx="2100072" cy="1219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23160" y="2770632"/>
            <a:ext cx="2100072" cy="12192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97623" y="4136135"/>
            <a:ext cx="2093976" cy="12161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60391" y="4136135"/>
            <a:ext cx="2097023" cy="12161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23160" y="4136135"/>
            <a:ext cx="2097024" cy="121615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976" y="4194047"/>
            <a:ext cx="2093976" cy="1216152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-12191" y="5498591"/>
            <a:ext cx="9168765" cy="1371600"/>
            <a:chOff x="-12191" y="5498591"/>
            <a:chExt cx="9168765" cy="1371600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976" y="5498591"/>
              <a:ext cx="2093976" cy="12161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3159" y="5498591"/>
              <a:ext cx="2097024" cy="12161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60392" y="5498591"/>
              <a:ext cx="2093975" cy="12161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97624" y="5498591"/>
              <a:ext cx="2093976" cy="12161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0" y="6742174"/>
              <a:ext cx="9144000" cy="116205"/>
            </a:xfrm>
            <a:custGeom>
              <a:avLst/>
              <a:gdLst/>
              <a:ahLst/>
              <a:cxnLst/>
              <a:rect l="l" t="t" r="r" b="b"/>
              <a:pathLst>
                <a:path w="9144000" h="116204">
                  <a:moveTo>
                    <a:pt x="9144000" y="0"/>
                  </a:moveTo>
                  <a:lnTo>
                    <a:pt x="0" y="0"/>
                  </a:lnTo>
                  <a:lnTo>
                    <a:pt x="0" y="115825"/>
                  </a:lnTo>
                  <a:lnTo>
                    <a:pt x="9144000" y="1158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6742174"/>
              <a:ext cx="9144000" cy="116205"/>
            </a:xfrm>
            <a:custGeom>
              <a:avLst/>
              <a:gdLst/>
              <a:ahLst/>
              <a:cxnLst/>
              <a:rect l="l" t="t" r="r" b="b"/>
              <a:pathLst>
                <a:path w="9144000" h="116204">
                  <a:moveTo>
                    <a:pt x="9144000" y="115825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115825"/>
                  </a:lnTo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252727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2438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356" rIns="0" bIns="0" rtlCol="0">
            <a:spAutoFit/>
          </a:bodyPr>
          <a:lstStyle/>
          <a:p>
            <a:pPr marL="3621404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An</a:t>
            </a:r>
            <a:r>
              <a:rPr sz="2800" b="1" spc="-5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Constantia"/>
                <a:cs typeface="Constantia"/>
              </a:rPr>
              <a:t>Introduction</a:t>
            </a:r>
            <a:r>
              <a:rPr sz="2800" b="1" spc="-13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04607A"/>
                </a:solidFill>
                <a:latin typeface="Constantia"/>
                <a:cs typeface="Constantia"/>
              </a:rPr>
              <a:t>-</a:t>
            </a:r>
            <a:r>
              <a:rPr sz="2800" b="1" spc="-2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Films</a:t>
            </a:r>
            <a:r>
              <a:rPr sz="2000" b="1" spc="-2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onstantia"/>
                <a:cs typeface="Constantia"/>
              </a:rPr>
              <a:t>Distribution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05384"/>
            <a:ext cx="1722120" cy="7833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5152" y="4099559"/>
            <a:ext cx="2093976" cy="12161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5152" y="2737104"/>
            <a:ext cx="2093976" cy="12161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0967" y="2737104"/>
            <a:ext cx="2093976" cy="12161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736" y="2737104"/>
            <a:ext cx="2093976" cy="12161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0967" y="1374647"/>
            <a:ext cx="2093976" cy="12161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736" y="1374647"/>
            <a:ext cx="2093976" cy="121615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736" y="4099559"/>
            <a:ext cx="2093976" cy="12161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10967" y="4099559"/>
            <a:ext cx="2093976" cy="12161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79335" y="4099559"/>
            <a:ext cx="2093976" cy="12161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45152" y="1374647"/>
            <a:ext cx="2093976" cy="12161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79335" y="2737104"/>
            <a:ext cx="2093976" cy="121615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79335" y="1374647"/>
            <a:ext cx="2093976" cy="1216152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-12191" y="5462015"/>
            <a:ext cx="9168765" cy="1408430"/>
            <a:chOff x="-12191" y="5462015"/>
            <a:chExt cx="9168765" cy="1408430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10968" y="5462015"/>
              <a:ext cx="2093976" cy="12161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79336" y="5462015"/>
              <a:ext cx="2093976" cy="12161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45152" y="5462015"/>
              <a:ext cx="2093976" cy="12161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3736" y="5462015"/>
              <a:ext cx="2093976" cy="12161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2" y="405384"/>
            <a:ext cx="8994775" cy="6452870"/>
            <a:chOff x="149352" y="405384"/>
            <a:chExt cx="8994775" cy="6452870"/>
          </a:xfrm>
        </p:grpSpPr>
        <p:pic>
          <p:nvPicPr>
            <p:cNvPr id="4" name="object 4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1121664"/>
              <a:ext cx="2248789" cy="2705989"/>
            </a:xfrm>
            <a:prstGeom prst="rect">
              <a:avLst/>
            </a:prstGeom>
          </p:spPr>
        </p:pic>
        <p:pic>
          <p:nvPicPr>
            <p:cNvPr id="5" name="object 5">
              <a:hlinkClick r:id="rId2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" y="1319784"/>
              <a:ext cx="1676400" cy="2133600"/>
            </a:xfrm>
            <a:prstGeom prst="rect">
              <a:avLst/>
            </a:prstGeom>
          </p:spPr>
        </p:pic>
        <p:pic>
          <p:nvPicPr>
            <p:cNvPr id="6" name="object 6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752" y="3578351"/>
              <a:ext cx="1753997" cy="1345565"/>
            </a:xfrm>
            <a:prstGeom prst="rect">
              <a:avLst/>
            </a:prstGeom>
          </p:spPr>
        </p:pic>
        <p:pic>
          <p:nvPicPr>
            <p:cNvPr id="7" name="object 7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1568" y="3508248"/>
              <a:ext cx="1753997" cy="1476628"/>
            </a:xfrm>
            <a:prstGeom prst="rect">
              <a:avLst/>
            </a:prstGeom>
          </p:spPr>
        </p:pic>
        <p:pic>
          <p:nvPicPr>
            <p:cNvPr id="8" name="object 8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328" y="6617202"/>
              <a:ext cx="1647189" cy="240797"/>
            </a:xfrm>
            <a:prstGeom prst="rect">
              <a:avLst/>
            </a:prstGeom>
          </p:spPr>
        </p:pic>
        <p:pic>
          <p:nvPicPr>
            <p:cNvPr id="9" name="object 9">
              <a:hlinkClick r:id="rId9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615" y="4952999"/>
              <a:ext cx="1615440" cy="1676400"/>
            </a:xfrm>
            <a:prstGeom prst="rect">
              <a:avLst/>
            </a:prstGeom>
          </p:spPr>
        </p:pic>
        <p:pic>
          <p:nvPicPr>
            <p:cNvPr id="10" name="object 10">
              <a:hlinkClick r:id="rId12"/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7152" y="5205933"/>
              <a:ext cx="1753997" cy="1421765"/>
            </a:xfrm>
            <a:prstGeom prst="rect">
              <a:avLst/>
            </a:prstGeom>
          </p:spPr>
        </p:pic>
        <p:pic>
          <p:nvPicPr>
            <p:cNvPr id="11" name="object 11">
              <a:hlinkClick r:id="rId14"/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0752" y="5178501"/>
              <a:ext cx="1589277" cy="14491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8600" y="1252728"/>
              <a:ext cx="8763000" cy="0"/>
            </a:xfrm>
            <a:custGeom>
              <a:avLst/>
              <a:gdLst/>
              <a:ahLst/>
              <a:cxnLst/>
              <a:rect l="l" t="t" r="r" b="b"/>
              <a:pathLst>
                <a:path w="8763000">
                  <a:moveTo>
                    <a:pt x="0" y="0"/>
                  </a:moveTo>
                  <a:lnTo>
                    <a:pt x="8763000" y="0"/>
                  </a:lnTo>
                </a:path>
              </a:pathLst>
            </a:custGeom>
            <a:ln w="2438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8600" y="405384"/>
              <a:ext cx="1722120" cy="7833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31735" y="1121664"/>
              <a:ext cx="2112264" cy="27059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29856" y="1319784"/>
              <a:ext cx="1648968" cy="2133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08631" y="5160213"/>
              <a:ext cx="1677796" cy="14674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20711" y="6617202"/>
              <a:ext cx="1708277" cy="2407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8999" y="4952999"/>
              <a:ext cx="1676400" cy="167640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615564" y="627329"/>
            <a:ext cx="62274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“BGIL</a:t>
            </a:r>
            <a:r>
              <a:rPr sz="2000" b="1" spc="-7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STUDIO”-</a:t>
            </a:r>
            <a:r>
              <a:rPr sz="2000" b="1" spc="-8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A</a:t>
            </a:r>
            <a:r>
              <a:rPr sz="2000" b="1" spc="-9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onstantia"/>
                <a:cs typeface="Constantia"/>
              </a:rPr>
              <a:t>Complete</a:t>
            </a:r>
            <a:r>
              <a:rPr sz="2000" b="1" spc="-10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04607A"/>
                </a:solidFill>
                <a:latin typeface="Constantia"/>
                <a:cs typeface="Constantia"/>
              </a:rPr>
              <a:t>Post</a:t>
            </a:r>
            <a:r>
              <a:rPr sz="2000" b="1" spc="-9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onstantia"/>
                <a:cs typeface="Constantia"/>
              </a:rPr>
              <a:t>Production</a:t>
            </a:r>
            <a:r>
              <a:rPr sz="2000" b="1" spc="-4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onstantia"/>
                <a:cs typeface="Constantia"/>
              </a:rPr>
              <a:t>House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07407" y="995248"/>
            <a:ext cx="398652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Few</a:t>
            </a:r>
            <a:r>
              <a:rPr sz="14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major</a:t>
            </a:r>
            <a:r>
              <a:rPr sz="1400" spc="-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block</a:t>
            </a:r>
            <a:r>
              <a:rPr sz="1400" spc="-2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buster</a:t>
            </a:r>
            <a:r>
              <a:rPr sz="1400" spc="-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films</a:t>
            </a:r>
            <a:r>
              <a:rPr sz="1400" spc="-4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done</a:t>
            </a:r>
            <a:r>
              <a:rPr sz="14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at</a:t>
            </a:r>
            <a:r>
              <a:rPr sz="14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6FC0"/>
                </a:solidFill>
                <a:latin typeface="Arial MT"/>
                <a:cs typeface="Arial MT"/>
              </a:rPr>
              <a:t>‘BGIL</a:t>
            </a:r>
            <a:r>
              <a:rPr sz="1400" spc="-5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 MT"/>
                <a:cs typeface="Arial MT"/>
              </a:rPr>
              <a:t>Studio’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06751" y="1368552"/>
            <a:ext cx="4801996" cy="377774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071617" y="4594682"/>
            <a:ext cx="1694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90D52"/>
                </a:solidFill>
                <a:latin typeface="Constantia"/>
                <a:cs typeface="Constantia"/>
              </a:rPr>
              <a:t>“BGIL</a:t>
            </a:r>
            <a:r>
              <a:rPr sz="1800" b="1" spc="-75" dirty="0">
                <a:solidFill>
                  <a:srgbClr val="090D52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090D52"/>
                </a:solidFill>
                <a:latin typeface="Constantia"/>
                <a:cs typeface="Constantia"/>
              </a:rPr>
              <a:t>STUDIO”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24" name="object 24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1281" y="90297"/>
            <a:ext cx="17907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Strictly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Private</a:t>
            </a:r>
            <a:r>
              <a:rPr sz="1000" spc="-6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5050"/>
                </a:solidFill>
                <a:latin typeface="Arial MT"/>
                <a:cs typeface="Arial MT"/>
              </a:rPr>
              <a:t>and</a:t>
            </a:r>
            <a:r>
              <a:rPr sz="1000" spc="1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5050"/>
                </a:solidFill>
                <a:latin typeface="Arial MT"/>
                <a:cs typeface="Arial MT"/>
              </a:rPr>
              <a:t>Confidential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1883" rIns="0" bIns="0" rtlCol="0">
            <a:spAutoFit/>
          </a:bodyPr>
          <a:lstStyle/>
          <a:p>
            <a:pPr marL="266065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“BGIL</a:t>
            </a:r>
            <a:r>
              <a:rPr sz="2000" b="1" spc="-8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STUDIO”-</a:t>
            </a:r>
            <a:r>
              <a:rPr sz="2000" b="1" spc="-9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A</a:t>
            </a:r>
            <a:r>
              <a:rPr sz="2000" b="1" spc="-10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onstantia"/>
                <a:cs typeface="Constantia"/>
              </a:rPr>
              <a:t>Complete</a:t>
            </a:r>
            <a:r>
              <a:rPr sz="2000" b="1" spc="-11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onstantia"/>
                <a:cs typeface="Constantia"/>
              </a:rPr>
              <a:t>Post</a:t>
            </a:r>
            <a:r>
              <a:rPr sz="2000" b="1" spc="-10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04607A"/>
                </a:solidFill>
                <a:latin typeface="Constantia"/>
                <a:cs typeface="Constantia"/>
              </a:rPr>
              <a:t>Production</a:t>
            </a:r>
            <a:r>
              <a:rPr sz="2000" b="1" spc="-5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onstantia"/>
                <a:cs typeface="Constantia"/>
              </a:rPr>
              <a:t>House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252727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2438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05384"/>
            <a:ext cx="1722120" cy="7833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340" y="1478661"/>
            <a:ext cx="6092825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1300" b="1" dirty="0">
                <a:solidFill>
                  <a:srgbClr val="000099"/>
                </a:solidFill>
                <a:latin typeface="Arial"/>
                <a:cs typeface="Arial"/>
              </a:rPr>
              <a:t>‘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BGIL</a:t>
            </a:r>
            <a:r>
              <a:rPr sz="1400" b="1" spc="2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Studio’</a:t>
            </a:r>
            <a:r>
              <a:rPr sz="1400" b="1" spc="3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is</a:t>
            </a:r>
            <a:r>
              <a:rPr sz="1400" spc="33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sz="1400" spc="30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full</a:t>
            </a:r>
            <a:r>
              <a:rPr sz="1400" spc="3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fledged</a:t>
            </a:r>
            <a:r>
              <a:rPr sz="1400" spc="3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Digital</a:t>
            </a:r>
            <a:r>
              <a:rPr sz="1400" spc="3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Post</a:t>
            </a:r>
            <a:r>
              <a:rPr sz="1400" spc="3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Production</a:t>
            </a:r>
            <a:r>
              <a:rPr sz="1400" spc="3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Studio</a:t>
            </a:r>
            <a:r>
              <a:rPr sz="1400" spc="3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providing world-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class</a:t>
            </a:r>
            <a:r>
              <a:rPr sz="1400" spc="2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services</a:t>
            </a:r>
            <a:r>
              <a:rPr sz="1400" spc="2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to</a:t>
            </a:r>
            <a:r>
              <a:rPr sz="1400" spc="2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its</a:t>
            </a:r>
            <a:r>
              <a:rPr sz="1400" spc="2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esteemed</a:t>
            </a:r>
            <a:r>
              <a:rPr sz="1400" spc="2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clientele</a:t>
            </a:r>
            <a:r>
              <a:rPr sz="1400" spc="1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under</a:t>
            </a:r>
            <a:r>
              <a:rPr sz="1400" spc="1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one</a:t>
            </a:r>
            <a:r>
              <a:rPr sz="1400" spc="2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roof;</a:t>
            </a:r>
            <a:r>
              <a:rPr sz="1400" spc="21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have</a:t>
            </a:r>
            <a:r>
              <a:rPr sz="1400" spc="2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been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involved</a:t>
            </a:r>
            <a:r>
              <a:rPr sz="1400" spc="254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</a:t>
            </a:r>
            <a:r>
              <a:rPr sz="1400" spc="29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more</a:t>
            </a:r>
            <a:r>
              <a:rPr sz="1400" spc="28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than</a:t>
            </a:r>
            <a:r>
              <a:rPr sz="1400" spc="2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300</a:t>
            </a:r>
            <a:r>
              <a:rPr sz="1400" spc="29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films/</a:t>
            </a:r>
            <a:r>
              <a:rPr sz="1400" spc="2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other</a:t>
            </a:r>
            <a:r>
              <a:rPr sz="1400" spc="26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misc.</a:t>
            </a:r>
            <a:r>
              <a:rPr sz="1400" spc="29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projects</a:t>
            </a:r>
            <a:r>
              <a:rPr sz="1400" spc="29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including</a:t>
            </a:r>
            <a:r>
              <a:rPr sz="1400" spc="2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few</a:t>
            </a:r>
            <a:r>
              <a:rPr sz="1400" spc="27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block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buster</a:t>
            </a:r>
            <a:r>
              <a:rPr sz="1400" spc="27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films</a:t>
            </a:r>
            <a:r>
              <a:rPr sz="1400" spc="2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like</a:t>
            </a:r>
            <a:r>
              <a:rPr sz="1400" spc="2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Halchal,</a:t>
            </a:r>
            <a:r>
              <a:rPr sz="1400" b="1" spc="3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Apharan,</a:t>
            </a:r>
            <a:r>
              <a:rPr sz="1400" b="1" spc="3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Gangajal,</a:t>
            </a:r>
            <a:r>
              <a:rPr sz="1400" b="1" spc="2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Sarkaar,</a:t>
            </a:r>
            <a:r>
              <a:rPr sz="1400" b="1" spc="2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Nishabd,</a:t>
            </a:r>
            <a:r>
              <a:rPr sz="1400" b="1" spc="2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9"/>
                </a:solidFill>
                <a:latin typeface="Arial"/>
                <a:cs typeface="Arial"/>
              </a:rPr>
              <a:t>Darna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Zaroori</a:t>
            </a:r>
            <a:r>
              <a:rPr sz="1400" b="1" spc="3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Hai,</a:t>
            </a:r>
            <a:r>
              <a:rPr sz="1400" b="1" spc="3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Darna</a:t>
            </a:r>
            <a:r>
              <a:rPr sz="1400" b="1" spc="3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Manaa</a:t>
            </a:r>
            <a:r>
              <a:rPr sz="1400" b="1" spc="3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Hai,</a:t>
            </a:r>
            <a:r>
              <a:rPr sz="1400" b="1" spc="3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Samsaara,</a:t>
            </a:r>
            <a:r>
              <a:rPr sz="1400" b="1" spc="3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Eilaan,</a:t>
            </a:r>
            <a:r>
              <a:rPr sz="1400" b="1" spc="3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James,</a:t>
            </a:r>
            <a:r>
              <a:rPr sz="1400" b="1" spc="3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My</a:t>
            </a:r>
            <a:r>
              <a:rPr sz="1400" b="1" spc="3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9"/>
                </a:solidFill>
                <a:latin typeface="Arial"/>
                <a:cs typeface="Arial"/>
              </a:rPr>
              <a:t>Wife’s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Murder,</a:t>
            </a:r>
            <a:r>
              <a:rPr sz="1400" b="1" spc="204" dirty="0">
                <a:solidFill>
                  <a:srgbClr val="000099"/>
                </a:solidFill>
                <a:latin typeface="Arial"/>
                <a:cs typeface="Arial"/>
              </a:rPr>
              <a:t>  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Naughty</a:t>
            </a:r>
            <a:r>
              <a:rPr sz="1400" b="1" spc="4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at</a:t>
            </a:r>
            <a:r>
              <a:rPr sz="1400" b="1" spc="70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Forty’</a:t>
            </a:r>
            <a:r>
              <a:rPr sz="1400" b="1" spc="4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Singh</a:t>
            </a:r>
            <a:r>
              <a:rPr sz="1400" b="1" spc="65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Saheb</a:t>
            </a:r>
            <a:r>
              <a:rPr sz="1400" b="1" spc="60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400" b="1" spc="55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great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,</a:t>
            </a:r>
            <a:r>
              <a:rPr sz="1400" spc="6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Complete</a:t>
            </a:r>
            <a:r>
              <a:rPr sz="1400" spc="5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Post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Production</a:t>
            </a:r>
            <a:r>
              <a:rPr sz="1400" spc="-2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House</a:t>
            </a:r>
            <a:r>
              <a:rPr sz="1400" spc="3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etc</a:t>
            </a:r>
            <a:r>
              <a:rPr sz="1400" spc="-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‘BGIL</a:t>
            </a:r>
            <a:r>
              <a:rPr sz="1400" b="1" spc="3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Studio’</a:t>
            </a:r>
            <a:r>
              <a:rPr sz="1400" b="1" spc="2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is</a:t>
            </a:r>
            <a:r>
              <a:rPr sz="1400" spc="3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located</a:t>
            </a:r>
            <a:r>
              <a:rPr sz="1400" spc="3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at</a:t>
            </a:r>
            <a:r>
              <a:rPr sz="1400" spc="3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Andheri</a:t>
            </a:r>
            <a:r>
              <a:rPr sz="1400" spc="34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(W)</a:t>
            </a:r>
            <a:r>
              <a:rPr sz="1400" spc="3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Mumbai,</a:t>
            </a:r>
            <a:r>
              <a:rPr sz="1400" spc="3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the</a:t>
            </a:r>
            <a:r>
              <a:rPr sz="1400" spc="34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hub</a:t>
            </a:r>
            <a:r>
              <a:rPr sz="1400" spc="3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of</a:t>
            </a:r>
            <a:r>
              <a:rPr sz="1400" spc="3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bollywood.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‘BGIL</a:t>
            </a:r>
            <a:r>
              <a:rPr sz="1400" spc="2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Stduio’</a:t>
            </a:r>
            <a:r>
              <a:rPr sz="1400" spc="25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is</a:t>
            </a:r>
            <a:r>
              <a:rPr sz="1400" spc="29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sz="1400" spc="30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well</a:t>
            </a:r>
            <a:r>
              <a:rPr sz="1400" spc="3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equipped</a:t>
            </a:r>
            <a:r>
              <a:rPr sz="1400" spc="31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studio</a:t>
            </a:r>
            <a:r>
              <a:rPr sz="1400" spc="29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and</a:t>
            </a:r>
            <a:r>
              <a:rPr sz="1400" spc="28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carrying</a:t>
            </a:r>
            <a:r>
              <a:rPr sz="1400" spc="28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on</a:t>
            </a:r>
            <a:r>
              <a:rPr sz="1400" spc="28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A</a:t>
            </a:r>
            <a:r>
              <a:rPr sz="1400" spc="229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to</a:t>
            </a:r>
            <a:r>
              <a:rPr sz="1400" spc="29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Z</a:t>
            </a:r>
            <a:r>
              <a:rPr sz="1400" spc="28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activities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relating</a:t>
            </a:r>
            <a:r>
              <a:rPr sz="1400" spc="6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to</a:t>
            </a:r>
            <a:r>
              <a:rPr sz="1400" spc="6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Post</a:t>
            </a:r>
            <a:r>
              <a:rPr sz="1400" spc="7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Production</a:t>
            </a:r>
            <a:r>
              <a:rPr sz="1400" spc="6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including</a:t>
            </a:r>
            <a:r>
              <a:rPr sz="1400" spc="80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Pre-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visualization;</a:t>
            </a:r>
            <a:r>
              <a:rPr sz="1400" spc="225" dirty="0">
                <a:solidFill>
                  <a:srgbClr val="000099"/>
                </a:solidFill>
                <a:latin typeface="Arial MT"/>
                <a:cs typeface="Arial MT"/>
              </a:rPr>
              <a:t>  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these</a:t>
            </a:r>
            <a:r>
              <a:rPr sz="1400" spc="65" dirty="0">
                <a:solidFill>
                  <a:srgbClr val="000099"/>
                </a:solidFill>
                <a:latin typeface="Arial MT"/>
                <a:cs typeface="Arial MT"/>
              </a:rPr>
              <a:t>  </a:t>
            </a:r>
            <a:r>
              <a:rPr sz="1400" spc="-10" dirty="0">
                <a:solidFill>
                  <a:srgbClr val="000099"/>
                </a:solidFill>
                <a:latin typeface="Arial MT"/>
                <a:cs typeface="Arial MT"/>
              </a:rPr>
              <a:t>activities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8317" y="3613150"/>
            <a:ext cx="10585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0099"/>
                </a:solidFill>
                <a:latin typeface="Arial"/>
                <a:cs typeface="Arial"/>
              </a:rPr>
              <a:t>Restoration,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613150"/>
            <a:ext cx="488886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includes</a:t>
            </a:r>
            <a:r>
              <a:rPr sz="1400" spc="2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On</a:t>
            </a:r>
            <a:r>
              <a:rPr sz="1400" b="1" spc="2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Line/Off</a:t>
            </a:r>
            <a:r>
              <a:rPr sz="1400" b="1" spc="2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Line</a:t>
            </a:r>
            <a:r>
              <a:rPr sz="1400" b="1" spc="2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Editing,</a:t>
            </a:r>
            <a:r>
              <a:rPr sz="1400" b="1" spc="2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DI,</a:t>
            </a:r>
            <a:r>
              <a:rPr sz="1400" b="1" spc="2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VFX</a:t>
            </a:r>
            <a:r>
              <a:rPr sz="1400" b="1" spc="2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&amp;</a:t>
            </a:r>
            <a:r>
              <a:rPr sz="1400" b="1" spc="2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9"/>
                </a:solidFill>
                <a:latin typeface="Arial"/>
                <a:cs typeface="Arial"/>
              </a:rPr>
              <a:t>Animation,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Mixing,</a:t>
            </a:r>
            <a:r>
              <a:rPr sz="14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Graphics</a:t>
            </a:r>
            <a:r>
              <a:rPr sz="14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including</a:t>
            </a:r>
            <a:r>
              <a:rPr sz="1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sound</a:t>
            </a:r>
            <a:r>
              <a:rPr sz="14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0099"/>
                </a:solidFill>
                <a:latin typeface="Arial"/>
                <a:cs typeface="Arial"/>
              </a:rPr>
              <a:t>etc.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For</a:t>
            </a:r>
            <a:r>
              <a:rPr sz="1400" spc="-3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more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details</a:t>
            </a:r>
            <a:r>
              <a:rPr sz="1400" spc="-1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please</a:t>
            </a:r>
            <a:r>
              <a:rPr sz="1400" spc="-20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0099"/>
                </a:solidFill>
                <a:latin typeface="Arial MT"/>
                <a:cs typeface="Arial MT"/>
              </a:rPr>
              <a:t>visit:</a:t>
            </a:r>
            <a:r>
              <a:rPr sz="1400" spc="335" dirty="0">
                <a:solidFill>
                  <a:srgbClr val="000099"/>
                </a:solidFill>
                <a:latin typeface="Arial MT"/>
                <a:cs typeface="Arial MT"/>
              </a:rPr>
              <a:t>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E1D600"/>
                  </a:solidFill>
                </a:uFill>
                <a:latin typeface="Arial M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www.bgilfilms.com</a:t>
            </a:r>
            <a:endParaRPr sz="1400" b="1" dirty="0">
              <a:solidFill>
                <a:srgbClr val="C00000"/>
              </a:solidFill>
              <a:latin typeface="Arial MT"/>
              <a:cs typeface="Arial MT"/>
            </a:endParaRP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Few</a:t>
            </a:r>
            <a:r>
              <a:rPr sz="1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major</a:t>
            </a:r>
            <a:r>
              <a:rPr sz="1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block</a:t>
            </a:r>
            <a:r>
              <a:rPr sz="1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buster</a:t>
            </a:r>
            <a:r>
              <a:rPr sz="1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films</a:t>
            </a:r>
            <a:r>
              <a:rPr sz="1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done</a:t>
            </a:r>
            <a:r>
              <a:rPr sz="1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at</a:t>
            </a:r>
            <a:r>
              <a:rPr sz="14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99"/>
                </a:solidFill>
                <a:latin typeface="Arial"/>
                <a:cs typeface="Arial"/>
              </a:rPr>
              <a:t>‘BGIL</a:t>
            </a:r>
            <a:r>
              <a:rPr sz="14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99"/>
                </a:solidFill>
                <a:latin typeface="Arial"/>
                <a:cs typeface="Arial"/>
              </a:rPr>
              <a:t>Studio’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200" y="1371600"/>
            <a:ext cx="2410968" cy="1219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3200" y="2743200"/>
            <a:ext cx="2362200" cy="12832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" y="4556759"/>
            <a:ext cx="1676400" cy="18714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1992" y="4578096"/>
            <a:ext cx="1524000" cy="18288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83735" y="4578096"/>
            <a:ext cx="1481327" cy="18288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02808" y="4514088"/>
            <a:ext cx="1523999" cy="19568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67600" y="4578096"/>
            <a:ext cx="1447800" cy="182880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-12191" y="6653783"/>
            <a:ext cx="9168765" cy="216535"/>
            <a:chOff x="-12191" y="6653783"/>
            <a:chExt cx="9168765" cy="216535"/>
          </a:xfrm>
        </p:grpSpPr>
        <p:sp>
          <p:nvSpPr>
            <p:cNvPr id="17" name="object 17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9144000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9144000" y="19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6665975"/>
              <a:ext cx="9144000" cy="192405"/>
            </a:xfrm>
            <a:custGeom>
              <a:avLst/>
              <a:gdLst/>
              <a:ahLst/>
              <a:cxnLst/>
              <a:rect l="l" t="t" r="r" b="b"/>
              <a:pathLst>
                <a:path w="9144000" h="192404">
                  <a:moveTo>
                    <a:pt x="0" y="192024"/>
                  </a:moveTo>
                  <a:lnTo>
                    <a:pt x="9144000" y="1920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2438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2562</Words>
  <Application>Microsoft Office PowerPoint</Application>
  <PresentationFormat>On-screen Show (4:3)</PresentationFormat>
  <Paragraphs>251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MT</vt:lpstr>
      <vt:lpstr>Calibri</vt:lpstr>
      <vt:lpstr>Constantia</vt:lpstr>
      <vt:lpstr>Franklin Gothic Medium</vt:lpstr>
      <vt:lpstr>Segoe UI Symbol</vt:lpstr>
      <vt:lpstr>Times New Roman</vt:lpstr>
      <vt:lpstr>Verdana</vt:lpstr>
      <vt:lpstr>Wingdings</vt:lpstr>
      <vt:lpstr>Office Theme</vt:lpstr>
      <vt:lpstr>PowerPoint Presentation</vt:lpstr>
      <vt:lpstr>BGIL Films &amp; Technologies Ltd.</vt:lpstr>
      <vt:lpstr>BGIL Films &amp; Technologies Ltd.</vt:lpstr>
      <vt:lpstr>Company Overview</vt:lpstr>
      <vt:lpstr>An Introduction-Films Productions</vt:lpstr>
      <vt:lpstr>An Introduction - Films Distribution</vt:lpstr>
      <vt:lpstr>An Introduction - Films Distribution</vt:lpstr>
      <vt:lpstr>“BGIL STUDIO”- A Complete Post Production House</vt:lpstr>
      <vt:lpstr>“BGIL STUDIO”- A Complete Post Production House</vt:lpstr>
      <vt:lpstr> Advertisement/ Commercials/Product Launch</vt:lpstr>
      <vt:lpstr>TODAY BOLLYWOOD</vt:lpstr>
      <vt:lpstr>www.waytostardom.com A futuristic step OTT platform</vt:lpstr>
      <vt:lpstr>PowerPoint Presentation</vt:lpstr>
      <vt:lpstr>BRAINCHILD</vt:lpstr>
      <vt:lpstr>BACKGROUND</vt:lpstr>
      <vt:lpstr>OBJECTIVE</vt:lpstr>
      <vt:lpstr>INDUSTRY UTILITY</vt:lpstr>
      <vt:lpstr>IMPORTANCE</vt:lpstr>
      <vt:lpstr>Building an OTT Platform</vt:lpstr>
      <vt:lpstr>PowerPoint Presentation</vt:lpstr>
      <vt:lpstr>PowerPoint Presentation</vt:lpstr>
      <vt:lpstr>Edu Cineplex™ BEYOND THE TEXT BOOKS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 Years of experience BGIL Films &amp; Technologies Ltd.</vt:lpstr>
      <vt:lpstr>According to KPMG in India's 'India's Digital Future: Mass of niches‘ report, the media and entertainment industry posted a</vt:lpstr>
      <vt:lpstr>PowerPoint Presentation</vt:lpstr>
      <vt:lpstr>PowerPoint Presentation</vt:lpstr>
      <vt:lpstr>BGIL STUDIO</vt:lpstr>
      <vt:lpstr>Financial</vt:lpstr>
      <vt:lpstr>Our Vision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Vishal Saxena</dc:creator>
  <cp:lastModifiedBy>v.saxena.245@outlook.com</cp:lastModifiedBy>
  <cp:revision>20</cp:revision>
  <dcterms:created xsi:type="dcterms:W3CDTF">2025-09-09T08:14:25Z</dcterms:created>
  <dcterms:modified xsi:type="dcterms:W3CDTF">2025-09-24T08:27:01Z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2025-09-09T00:00:00Z</vt:filetime>
  </property>
  <property fmtid="{D5CDD505-2E9C-101B-9397-08002B2CF9AE}" pid="5" name="Producer">
    <vt:lpwstr>www.ilovepdf.com</vt:lpwstr>
  </property>
</Properties>
</file>